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61" r:id="rId6"/>
    <p:sldId id="258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52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74CF-F8FB-4D0F-AA99-B64433D4A0FD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F247-BC4C-4D05-AD7A-6B18F627B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46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74CF-F8FB-4D0F-AA99-B64433D4A0FD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F247-BC4C-4D05-AD7A-6B18F627B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150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74CF-F8FB-4D0F-AA99-B64433D4A0FD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F247-BC4C-4D05-AD7A-6B18F627B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61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74CF-F8FB-4D0F-AA99-B64433D4A0FD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F247-BC4C-4D05-AD7A-6B18F627B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89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74CF-F8FB-4D0F-AA99-B64433D4A0FD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F247-BC4C-4D05-AD7A-6B18F627B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632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74CF-F8FB-4D0F-AA99-B64433D4A0FD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F247-BC4C-4D05-AD7A-6B18F627B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88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74CF-F8FB-4D0F-AA99-B64433D4A0FD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F247-BC4C-4D05-AD7A-6B18F627B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687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74CF-F8FB-4D0F-AA99-B64433D4A0FD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F247-BC4C-4D05-AD7A-6B18F627B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04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74CF-F8FB-4D0F-AA99-B64433D4A0FD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F247-BC4C-4D05-AD7A-6B18F627B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516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74CF-F8FB-4D0F-AA99-B64433D4A0FD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F247-BC4C-4D05-AD7A-6B18F627B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31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74CF-F8FB-4D0F-AA99-B64433D4A0FD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F247-BC4C-4D05-AD7A-6B18F627B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17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174CF-F8FB-4D0F-AA99-B64433D4A0FD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4F247-BC4C-4D05-AD7A-6B18F627B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893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solcourses.com/content/exercises/crosswords/crossword.html" TargetMode="External"/><Relationship Id="rId13" Type="http://schemas.openxmlformats.org/officeDocument/2006/relationships/hyperlink" Target="http://www.lextutor.ca/conc/eng/" TargetMode="External"/><Relationship Id="rId18" Type="http://schemas.openxmlformats.org/officeDocument/2006/relationships/hyperlink" Target="https://microsoft-photo-story.en.softonic.com/" TargetMode="External"/><Relationship Id="rId3" Type="http://schemas.openxmlformats.org/officeDocument/2006/relationships/hyperlink" Target="http://l.georges.online.fr/tools/cloze.html" TargetMode="External"/><Relationship Id="rId21" Type="http://schemas.openxmlformats.org/officeDocument/2006/relationships/hyperlink" Target="http://www.teflsites.com/" TargetMode="External"/><Relationship Id="rId7" Type="http://schemas.openxmlformats.org/officeDocument/2006/relationships/hyperlink" Target="http://www.abcya.com/crossword_puzzle_maker.htm" TargetMode="External"/><Relationship Id="rId12" Type="http://schemas.openxmlformats.org/officeDocument/2006/relationships/hyperlink" Target="http://www.eslgamesplus.com/" TargetMode="External"/><Relationship Id="rId17" Type="http://schemas.openxmlformats.org/officeDocument/2006/relationships/hyperlink" Target="http://courseweb.ischool.illinois.edu/~jevogel2/lis506/howto.html" TargetMode="External"/><Relationship Id="rId2" Type="http://schemas.openxmlformats.org/officeDocument/2006/relationships/hyperlink" Target="http://www.socrative.com/" TargetMode="External"/><Relationship Id="rId16" Type="http://schemas.openxmlformats.org/officeDocument/2006/relationships/hyperlink" Target="http://digitalstorytelling.coe.uh.edu/page.cfm?id=23&amp;cid=23&amp;sublinkid=37" TargetMode="External"/><Relationship Id="rId20" Type="http://schemas.openxmlformats.org/officeDocument/2006/relationships/hyperlink" Target="https://docs.google.com/spreadsheets/d/1ihsTwYr1kFx9Jb08Z2w5i1MWoxYkRXZbTP4Gcbodp6I/edit?pref=2&amp;pli=1#gid=0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ictgames.com/writing_runway_v2.html" TargetMode="External"/><Relationship Id="rId11" Type="http://schemas.openxmlformats.org/officeDocument/2006/relationships/hyperlink" Target="http://www.esltower.com/forum/index.html?zoom_highlight=passive+board+game" TargetMode="External"/><Relationship Id="rId5" Type="http://schemas.openxmlformats.org/officeDocument/2006/relationships/hyperlink" Target="http://www.discoveryeducation.com/free-puzzlemaker/?CFID=3136454&amp;CFTOKEN=4da085e0931aa4a4-723B86FA-C222-2FCB-168A0A9B1CDFDC80" TargetMode="External"/><Relationship Id="rId15" Type="http://schemas.openxmlformats.org/officeDocument/2006/relationships/hyperlink" Target="https://www.wikispaces.com/" TargetMode="External"/><Relationship Id="rId10" Type="http://schemas.openxmlformats.org/officeDocument/2006/relationships/hyperlink" Target="http://www.eslgamesworld.com/members/games/printables/" TargetMode="External"/><Relationship Id="rId19" Type="http://schemas.openxmlformats.org/officeDocument/2006/relationships/hyperlink" Target="http://cooltoolsforschools.wikispaces.com/Home" TargetMode="External"/><Relationship Id="rId4" Type="http://schemas.openxmlformats.org/officeDocument/2006/relationships/hyperlink" Target="https://www.gamestolearnenglish.com/falling-clouds/" TargetMode="External"/><Relationship Id="rId9" Type="http://schemas.openxmlformats.org/officeDocument/2006/relationships/hyperlink" Target="http://www.esl-galaxy.com/board.htm" TargetMode="External"/><Relationship Id="rId14" Type="http://schemas.openxmlformats.org/officeDocument/2006/relationships/hyperlink" Target="http://questgarden.com/search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43608" y="404664"/>
            <a:ext cx="7344816" cy="59046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u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sed widely to refer to the area of technology and second language teaching and learning</a:t>
            </a:r>
          </a:p>
          <a:p>
            <a:pPr>
              <a:lnSpc>
                <a:spcPct val="150000"/>
              </a:lnSpc>
            </a:pP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 search for and study of applications of computers for language teaching and learning</a:t>
            </a:r>
          </a:p>
          <a:p>
            <a:pPr>
              <a:lnSpc>
                <a:spcPct val="150000"/>
              </a:lnSpc>
            </a:pPr>
            <a:endParaRPr lang="en-US" i="1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ny proces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 in which a learner uses a computer a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nd, as a result, improves his or her language</a:t>
            </a: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63688" y="908720"/>
            <a:ext cx="6048672" cy="6480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>
                  <a:solidFill>
                    <a:schemeClr val="tx2"/>
                  </a:solidFill>
                </a:ln>
                <a:solidFill>
                  <a:srgbClr val="0070C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What is CALL?</a:t>
            </a:r>
          </a:p>
          <a:p>
            <a:pPr algn="ctr"/>
            <a:r>
              <a:rPr lang="en-US" dirty="0" smtClean="0">
                <a:ln>
                  <a:solidFill>
                    <a:schemeClr val="tx2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(Computer Assisted Language Learning)</a:t>
            </a:r>
            <a:endParaRPr lang="en-US" dirty="0">
              <a:ln>
                <a:solidFill>
                  <a:schemeClr val="tx2"/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43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43608" y="476672"/>
            <a:ext cx="7344816" cy="57606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dirty="0" smtClean="0">
              <a:solidFill>
                <a:schemeClr val="tx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e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xperiential </a:t>
            </a: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earning</a:t>
            </a: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m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otivation</a:t>
            </a: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e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nhanced </a:t>
            </a: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s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tudent </a:t>
            </a: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chievement</a:t>
            </a: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uthentic </a:t>
            </a: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m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aterials 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for 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study</a:t>
            </a: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g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reater </a:t>
            </a: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i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nteraction</a:t>
            </a: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i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ndividualization</a:t>
            </a: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i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ndependence 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from a 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single </a:t>
            </a: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s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ource 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of 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information</a:t>
            </a: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g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lobal </a:t>
            </a: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u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nderstanding</a:t>
            </a: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dapting learning to the students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c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ritical thinking skills</a:t>
            </a: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3700" y="1998492"/>
            <a:ext cx="1595601" cy="1815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2339752" y="764704"/>
            <a:ext cx="4608512" cy="6480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>
                  <a:solidFill>
                    <a:schemeClr val="tx2"/>
                  </a:solidFill>
                </a:ln>
                <a:solidFill>
                  <a:srgbClr val="0070C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Advantages of CALL</a:t>
            </a:r>
            <a:endParaRPr lang="en-US" sz="3200" b="1" dirty="0">
              <a:ln>
                <a:solidFill>
                  <a:schemeClr val="tx2"/>
                </a:solidFill>
              </a:ln>
              <a:solidFill>
                <a:srgbClr val="0070C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79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43608" y="548680"/>
            <a:ext cx="7344816" cy="59046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f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inancial </a:t>
            </a: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b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arriers</a:t>
            </a: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vailability 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of 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computer </a:t>
            </a: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h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ardware </a:t>
            </a: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   and </a:t>
            </a: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s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oftware</a:t>
            </a: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ack of t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echnical 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and 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theoretical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  k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nowledge</a:t>
            </a: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cceptance 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of 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technologies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ack of human-like interaction during study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rong perception of teachers and administrators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15952" y="980728"/>
            <a:ext cx="4752528" cy="6480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>
                  <a:solidFill>
                    <a:schemeClr val="tx2"/>
                  </a:solidFill>
                </a:ln>
                <a:solidFill>
                  <a:srgbClr val="0070C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Disadvantages of CALL</a:t>
            </a:r>
            <a:endParaRPr lang="en-US" sz="3200" b="1" dirty="0">
              <a:ln>
                <a:solidFill>
                  <a:schemeClr val="tx2"/>
                </a:solidFill>
              </a:ln>
              <a:solidFill>
                <a:srgbClr val="0070C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690" y="2420888"/>
            <a:ext cx="1930710" cy="1459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275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43608" y="692696"/>
            <a:ext cx="7344816" cy="56166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g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uide students in student’s construction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  of language (as tutor) – with aid of technology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familiarize with the resources</a:t>
            </a: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e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ncourage students to participate</a:t>
            </a: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r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eassure and motivate students</a:t>
            </a: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r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eview and reinforce what was learned</a:t>
            </a: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11760" y="1232756"/>
            <a:ext cx="4752528" cy="6480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>
                  <a:solidFill>
                    <a:schemeClr val="tx2"/>
                  </a:solidFill>
                </a:ln>
                <a:solidFill>
                  <a:srgbClr val="0070C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Teacher’s Role in CALL</a:t>
            </a:r>
            <a:endParaRPr lang="en-US" sz="3200" b="1" dirty="0">
              <a:ln>
                <a:solidFill>
                  <a:schemeClr val="tx2"/>
                </a:solidFill>
              </a:ln>
              <a:solidFill>
                <a:srgbClr val="0070C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07"/>
          <a:stretch/>
        </p:blipFill>
        <p:spPr bwMode="auto">
          <a:xfrm flipH="1">
            <a:off x="6660231" y="2708920"/>
            <a:ext cx="1487371" cy="184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819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43608" y="692696"/>
            <a:ext cx="7344816" cy="554461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i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nvolve actively in negotiating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   meaning and assimilating new ideas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i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nterpret new information and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   experiences on their own terms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p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articipate actively in the classroom</a:t>
            </a: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11760" y="1232756"/>
            <a:ext cx="4752528" cy="6480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>
                  <a:solidFill>
                    <a:schemeClr val="tx2"/>
                  </a:solidFill>
                </a:ln>
                <a:solidFill>
                  <a:srgbClr val="0070C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Student</a:t>
            </a:r>
            <a:r>
              <a:rPr lang="en-US" sz="3200" b="1" dirty="0" smtClean="0">
                <a:ln>
                  <a:solidFill>
                    <a:schemeClr val="tx2"/>
                  </a:solidFill>
                </a:ln>
                <a:solidFill>
                  <a:srgbClr val="0070C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’s Role in CALL</a:t>
            </a:r>
            <a:endParaRPr lang="en-US" sz="3200" b="1" dirty="0">
              <a:ln>
                <a:solidFill>
                  <a:schemeClr val="tx2"/>
                </a:solidFill>
              </a:ln>
              <a:solidFill>
                <a:srgbClr val="0070C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924944"/>
            <a:ext cx="2208262" cy="1396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143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23528" y="332656"/>
            <a:ext cx="8496944" cy="61926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multiple-choice &amp; true/false quizzes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gap-filling exercise/cloze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matching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re-ordering/sequencing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crossword puzzles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g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simulations</a:t>
            </a:r>
            <a:endParaRPr lang="en-US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writing &amp; word-processing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concordancing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web quests/searching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web publishing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online communication (synchronous and asynchronous)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iki 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d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igital </a:t>
            </a:r>
            <a:r>
              <a:rPr lang="en-US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storytelling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1115616" y="620688"/>
            <a:ext cx="6552728" cy="6480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>
                  <a:solidFill>
                    <a:schemeClr val="tx2"/>
                  </a:solidFill>
                </a:ln>
                <a:solidFill>
                  <a:srgbClr val="0070C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CALL Activities</a:t>
            </a:r>
            <a:endParaRPr lang="en-US" sz="3200" b="1" dirty="0">
              <a:ln>
                <a:solidFill>
                  <a:schemeClr val="tx2"/>
                </a:solidFill>
              </a:ln>
              <a:solidFill>
                <a:srgbClr val="0070C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20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23528" y="332656"/>
            <a:ext cx="8496944" cy="61926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multiple-choice </a:t>
            </a:r>
            <a:r>
              <a:rPr lang="en-US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&amp; true/false quizzes - </a:t>
            </a:r>
            <a:r>
              <a:rPr lang="en-US" sz="1200" dirty="0" err="1" smtClean="0">
                <a:solidFill>
                  <a:schemeClr val="tx1"/>
                </a:solidFill>
                <a:latin typeface="Comic Sans MS" panose="030F0702030302020204" pitchFamily="66" charset="0"/>
                <a:hlinkClick r:id="rId2"/>
              </a:rPr>
              <a:t>socrative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endParaRPr lang="en-US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gap-filling exercise/cloze - </a:t>
            </a:r>
            <a:r>
              <a:rPr lang="en-US" sz="1200" dirty="0">
                <a:solidFill>
                  <a:schemeClr val="tx1"/>
                </a:solidFill>
                <a:latin typeface="Comic Sans MS" panose="030F0702030302020204" pitchFamily="66" charset="0"/>
                <a:hlinkClick r:id="rId3"/>
              </a:rPr>
              <a:t>http://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3"/>
              </a:rPr>
              <a:t>l.georges.online.fr/tools/cloze.html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endParaRPr lang="en-US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re-ordering/sequencing-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4"/>
              </a:rPr>
              <a:t>falling clouds</a:t>
            </a:r>
            <a:endParaRPr lang="en-US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chemeClr val="tx1"/>
                </a:solidFill>
                <a:latin typeface="Comic Sans MS" panose="030F0702030302020204" pitchFamily="66" charset="0"/>
                <a:hlinkClick r:id="rId5"/>
              </a:rPr>
              <a:t>Puzzlemaker</a:t>
            </a:r>
            <a:endParaRPr lang="en-US" sz="12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6"/>
              </a:rPr>
              <a:t>writing runway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endParaRPr lang="en-US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crossword 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puzzles-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7"/>
              </a:rPr>
              <a:t>ABCYA</a:t>
            </a:r>
            <a:endParaRPr lang="en-US" sz="12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chemeClr val="tx1"/>
                </a:solidFill>
                <a:latin typeface="Comic Sans MS" panose="030F0702030302020204" pitchFamily="66" charset="0"/>
                <a:hlinkClick r:id="rId8"/>
              </a:rPr>
              <a:t>esolcourses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g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ames-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9"/>
              </a:rPr>
              <a:t>http</a:t>
            </a:r>
            <a:r>
              <a:rPr lang="en-US" sz="1200" dirty="0">
                <a:solidFill>
                  <a:schemeClr val="tx1"/>
                </a:solidFill>
                <a:latin typeface="Comic Sans MS" panose="030F0702030302020204" pitchFamily="66" charset="0"/>
                <a:hlinkClick r:id="rId9"/>
              </a:rPr>
              <a:t>://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9"/>
              </a:rPr>
              <a:t>www.esl-galaxy.com/board.htm</a:t>
            </a:r>
            <a:endParaRPr lang="en-US" sz="12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10"/>
              </a:rPr>
              <a:t>http</a:t>
            </a:r>
            <a:r>
              <a:rPr lang="en-US" sz="1200" dirty="0">
                <a:solidFill>
                  <a:schemeClr val="tx1"/>
                </a:solidFill>
                <a:latin typeface="Comic Sans MS" panose="030F0702030302020204" pitchFamily="66" charset="0"/>
                <a:hlinkClick r:id="rId10"/>
              </a:rPr>
              <a:t>://www.eslgamesworld.com/members/games/printables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10"/>
              </a:rPr>
              <a:t>/</a:t>
            </a:r>
            <a:endParaRPr lang="en-US" sz="12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Comic Sans MS" panose="030F0702030302020204" pitchFamily="66" charset="0"/>
                <a:hlinkClick r:id="rId11"/>
              </a:rPr>
              <a:t>http://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11"/>
              </a:rPr>
              <a:t>www.esltower.com/forum/index.html?zoom_highlight=passive+board+game</a:t>
            </a:r>
            <a:endParaRPr lang="en-US" sz="12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Comic Sans MS" panose="030F0702030302020204" pitchFamily="66" charset="0"/>
                <a:hlinkClick r:id="rId12"/>
              </a:rPr>
              <a:t>http://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12"/>
              </a:rPr>
              <a:t>www.eslgamesplus.com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endParaRPr lang="en-US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US" sz="12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chemeClr val="tx1"/>
                </a:solidFill>
                <a:latin typeface="Comic Sans MS" panose="030F0702030302020204" pitchFamily="66" charset="0"/>
                <a:hlinkClick r:id="rId13"/>
              </a:rPr>
              <a:t>Concordancing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endParaRPr lang="en-US" sz="12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chemeClr val="tx1"/>
                </a:solidFill>
                <a:latin typeface="Comic Sans MS" panose="030F0702030302020204" pitchFamily="66" charset="0"/>
                <a:hlinkClick r:id="rId14"/>
              </a:rPr>
              <a:t>Webquests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endParaRPr lang="en-US" sz="12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15"/>
              </a:rPr>
              <a:t>Wiki Writing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endParaRPr lang="en-US" sz="12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16"/>
              </a:rPr>
              <a:t>Educational Uses of Digital Storytelling</a:t>
            </a:r>
            <a:endParaRPr lang="en-US" sz="12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17"/>
              </a:rPr>
              <a:t>How to Create a Digital Story</a:t>
            </a:r>
            <a:endParaRPr lang="en-US" sz="12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18"/>
              </a:rPr>
              <a:t>Photo Story Software</a:t>
            </a:r>
            <a:endParaRPr lang="en-US" sz="12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19"/>
              </a:rPr>
              <a:t>Cool Tools for Schools</a:t>
            </a:r>
            <a:endParaRPr lang="en-US" sz="12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20"/>
              </a:rPr>
              <a:t>Differentiation with Social Media</a:t>
            </a:r>
            <a:endParaRPr lang="en-US" sz="12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chemeClr val="tx1"/>
                </a:solidFill>
                <a:latin typeface="Comic Sans MS" panose="030F0702030302020204" pitchFamily="66" charset="0"/>
                <a:hlinkClick r:id="rId21"/>
              </a:rPr>
              <a:t>Teflsites</a:t>
            </a:r>
            <a:r>
              <a:rPr lang="en-US" sz="1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endParaRPr lang="en-US" sz="12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15616" y="620688"/>
            <a:ext cx="6552728" cy="43204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>
                  <a:solidFill>
                    <a:schemeClr val="tx2"/>
                  </a:solidFill>
                </a:ln>
                <a:solidFill>
                  <a:srgbClr val="0070C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CALL </a:t>
            </a:r>
            <a:r>
              <a:rPr lang="en-US" sz="3200" b="1" dirty="0" smtClean="0">
                <a:ln>
                  <a:solidFill>
                    <a:schemeClr val="tx2"/>
                  </a:solidFill>
                </a:ln>
                <a:solidFill>
                  <a:srgbClr val="0070C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Resources</a:t>
            </a:r>
            <a:endParaRPr lang="en-US" sz="3200" b="1" dirty="0">
              <a:ln>
                <a:solidFill>
                  <a:schemeClr val="tx2"/>
                </a:solidFill>
              </a:ln>
              <a:solidFill>
                <a:srgbClr val="0070C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73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293</Words>
  <Application>Microsoft Office PowerPoint</Application>
  <PresentationFormat>On-screen Show (4:3)</PresentationFormat>
  <Paragraphs>93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17</cp:revision>
  <dcterms:created xsi:type="dcterms:W3CDTF">2016-11-17T07:09:08Z</dcterms:created>
  <dcterms:modified xsi:type="dcterms:W3CDTF">2016-11-17T11:48:42Z</dcterms:modified>
</cp:coreProperties>
</file>