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3" r:id="rId3"/>
    <p:sldId id="258" r:id="rId4"/>
    <p:sldId id="259" r:id="rId5"/>
    <p:sldId id="261" r:id="rId6"/>
    <p:sldId id="262" r:id="rId7"/>
    <p:sldId id="260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73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096E72-B8AE-411F-BFB5-2D60B73EF170}" type="doc">
      <dgm:prSet loTypeId="urn:microsoft.com/office/officeart/2005/8/layout/process1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934D13B-0358-4E6F-BA77-08340500F525}">
      <dgm:prSet phldrT="[Text]"/>
      <dgm:spPr/>
      <dgm:t>
        <a:bodyPr/>
        <a:lstStyle/>
        <a:p>
          <a:r>
            <a:rPr lang="en-US" b="1" dirty="0" smtClean="0"/>
            <a:t>Talking Era</a:t>
          </a:r>
        </a:p>
        <a:p>
          <a:r>
            <a:rPr lang="en-US" dirty="0" smtClean="0"/>
            <a:t>180,000 BCE -3,500BCE</a:t>
          </a:r>
          <a:endParaRPr lang="en-US" dirty="0"/>
        </a:p>
      </dgm:t>
    </dgm:pt>
    <dgm:pt modelId="{56371D8E-39F7-4B83-B3B7-AE2E6AE8A1B7}" type="parTrans" cxnId="{B20B0B33-93DB-40C2-A690-4E3A56F2BB15}">
      <dgm:prSet/>
      <dgm:spPr/>
      <dgm:t>
        <a:bodyPr/>
        <a:lstStyle/>
        <a:p>
          <a:endParaRPr lang="en-US"/>
        </a:p>
      </dgm:t>
    </dgm:pt>
    <dgm:pt modelId="{5B187F8E-2D23-4E6B-841A-B0AAF6C15611}" type="sibTrans" cxnId="{B20B0B33-93DB-40C2-A690-4E3A56F2BB15}">
      <dgm:prSet/>
      <dgm:spPr/>
      <dgm:t>
        <a:bodyPr/>
        <a:lstStyle/>
        <a:p>
          <a:endParaRPr lang="en-US"/>
        </a:p>
      </dgm:t>
    </dgm:pt>
    <dgm:pt modelId="{D65D99FB-FF0B-4841-A877-B00775BAE0D3}">
      <dgm:prSet phldrT="[Text]"/>
      <dgm:spPr/>
      <dgm:t>
        <a:bodyPr/>
        <a:lstStyle/>
        <a:p>
          <a:r>
            <a:rPr lang="en-US" b="1" dirty="0" smtClean="0"/>
            <a:t>Manuscript Era</a:t>
          </a:r>
        </a:p>
        <a:p>
          <a:r>
            <a:rPr lang="en-US" dirty="0" smtClean="0"/>
            <a:t>3,500 BCE - 1850 </a:t>
          </a:r>
          <a:endParaRPr lang="en-US" dirty="0"/>
        </a:p>
      </dgm:t>
    </dgm:pt>
    <dgm:pt modelId="{15325B5D-A6A1-4537-A775-D8DBC9217C57}" type="parTrans" cxnId="{2737EF2F-7965-41DD-A271-09FE1FE25D47}">
      <dgm:prSet/>
      <dgm:spPr/>
      <dgm:t>
        <a:bodyPr/>
        <a:lstStyle/>
        <a:p>
          <a:endParaRPr lang="en-US"/>
        </a:p>
      </dgm:t>
    </dgm:pt>
    <dgm:pt modelId="{38EA7F34-7EBE-4BD4-8376-D0F7CC1AC488}" type="sibTrans" cxnId="{2737EF2F-7965-41DD-A271-09FE1FE25D47}">
      <dgm:prSet/>
      <dgm:spPr/>
      <dgm:t>
        <a:bodyPr/>
        <a:lstStyle/>
        <a:p>
          <a:endParaRPr lang="en-US"/>
        </a:p>
      </dgm:t>
    </dgm:pt>
    <dgm:pt modelId="{E7CCDFA5-A49D-414A-B702-35FDEB6928BF}">
      <dgm:prSet phldrT="[Text]"/>
      <dgm:spPr/>
      <dgm:t>
        <a:bodyPr/>
        <a:lstStyle/>
        <a:p>
          <a:r>
            <a:rPr lang="en-US" b="1" dirty="0" smtClean="0"/>
            <a:t>Print Era</a:t>
          </a:r>
        </a:p>
        <a:p>
          <a:r>
            <a:rPr lang="en-US" dirty="0" smtClean="0"/>
            <a:t>1450-1850</a:t>
          </a:r>
          <a:endParaRPr lang="en-US" dirty="0"/>
        </a:p>
      </dgm:t>
    </dgm:pt>
    <dgm:pt modelId="{F053FE72-6112-4D25-AA8D-FDDFFDFD75B5}" type="parTrans" cxnId="{0A26E548-0FCC-401A-BAC3-0A00B878D4E5}">
      <dgm:prSet/>
      <dgm:spPr/>
      <dgm:t>
        <a:bodyPr/>
        <a:lstStyle/>
        <a:p>
          <a:endParaRPr lang="en-US"/>
        </a:p>
      </dgm:t>
    </dgm:pt>
    <dgm:pt modelId="{395915B8-F258-439E-8E83-C0BDA0C7295E}" type="sibTrans" cxnId="{0A26E548-0FCC-401A-BAC3-0A00B878D4E5}">
      <dgm:prSet/>
      <dgm:spPr/>
      <dgm:t>
        <a:bodyPr/>
        <a:lstStyle/>
        <a:p>
          <a:endParaRPr lang="en-US"/>
        </a:p>
      </dgm:t>
    </dgm:pt>
    <dgm:pt modelId="{802A1230-2E8D-45DE-BE64-14780C93E32B}">
      <dgm:prSet/>
      <dgm:spPr/>
      <dgm:t>
        <a:bodyPr/>
        <a:lstStyle/>
        <a:p>
          <a:r>
            <a:rPr lang="en-US" b="1" dirty="0" smtClean="0"/>
            <a:t>Audio Visual Era</a:t>
          </a:r>
        </a:p>
        <a:p>
          <a:r>
            <a:rPr lang="en-US" dirty="0" smtClean="0"/>
            <a:t>1850-1990</a:t>
          </a:r>
          <a:endParaRPr lang="en-US" dirty="0"/>
        </a:p>
      </dgm:t>
    </dgm:pt>
    <dgm:pt modelId="{EE256029-2217-4F78-A852-8E878C40B813}" type="parTrans" cxnId="{872D07DD-6895-4E8E-A650-5C8AB8D43EC4}">
      <dgm:prSet/>
      <dgm:spPr/>
      <dgm:t>
        <a:bodyPr/>
        <a:lstStyle/>
        <a:p>
          <a:endParaRPr lang="en-US"/>
        </a:p>
      </dgm:t>
    </dgm:pt>
    <dgm:pt modelId="{E06F4E44-17C7-47A9-965D-42B0C696DCD4}" type="sibTrans" cxnId="{872D07DD-6895-4E8E-A650-5C8AB8D43EC4}">
      <dgm:prSet/>
      <dgm:spPr/>
      <dgm:t>
        <a:bodyPr/>
        <a:lstStyle/>
        <a:p>
          <a:endParaRPr lang="en-US"/>
        </a:p>
      </dgm:t>
    </dgm:pt>
    <dgm:pt modelId="{F39CC3A6-3C70-4733-A970-B98DDED11A0A}">
      <dgm:prSet/>
      <dgm:spPr/>
      <dgm:t>
        <a:bodyPr/>
        <a:lstStyle/>
        <a:p>
          <a:r>
            <a:rPr lang="en-US" b="1" dirty="0" smtClean="0"/>
            <a:t>Internet Era</a:t>
          </a:r>
        </a:p>
        <a:p>
          <a:r>
            <a:rPr lang="en-US" dirty="0" smtClean="0"/>
            <a:t>1990-</a:t>
          </a:r>
          <a:endParaRPr lang="en-US" dirty="0"/>
        </a:p>
      </dgm:t>
    </dgm:pt>
    <dgm:pt modelId="{CA50278E-A15D-4935-AE13-7F27A690CD48}" type="parTrans" cxnId="{673C8C2A-746A-44A0-97A9-0F5929CA0F43}">
      <dgm:prSet/>
      <dgm:spPr/>
      <dgm:t>
        <a:bodyPr/>
        <a:lstStyle/>
        <a:p>
          <a:endParaRPr lang="en-US"/>
        </a:p>
      </dgm:t>
    </dgm:pt>
    <dgm:pt modelId="{F7FEF229-08AF-42E3-B3CE-A3304FD87D66}" type="sibTrans" cxnId="{673C8C2A-746A-44A0-97A9-0F5929CA0F43}">
      <dgm:prSet/>
      <dgm:spPr/>
      <dgm:t>
        <a:bodyPr/>
        <a:lstStyle/>
        <a:p>
          <a:endParaRPr lang="en-US"/>
        </a:p>
      </dgm:t>
    </dgm:pt>
    <dgm:pt modelId="{8A309716-3B95-4247-8A02-EC5DAA3DA968}">
      <dgm:prSet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BB2F14A3-3B61-4972-A7F7-25BE3797141E}" type="parTrans" cxnId="{F792B5F0-21DF-4793-9183-DE460DEA71D8}">
      <dgm:prSet/>
      <dgm:spPr/>
      <dgm:t>
        <a:bodyPr/>
        <a:lstStyle/>
        <a:p>
          <a:endParaRPr lang="en-US"/>
        </a:p>
      </dgm:t>
    </dgm:pt>
    <dgm:pt modelId="{FE4364FD-DCD1-435F-A1C9-6B19E51031EE}" type="sibTrans" cxnId="{F792B5F0-21DF-4793-9183-DE460DEA71D8}">
      <dgm:prSet/>
      <dgm:spPr/>
      <dgm:t>
        <a:bodyPr/>
        <a:lstStyle/>
        <a:p>
          <a:endParaRPr lang="en-US"/>
        </a:p>
      </dgm:t>
    </dgm:pt>
    <dgm:pt modelId="{D7944F77-1242-48BA-B88E-A00C04AF665A}" type="pres">
      <dgm:prSet presAssocID="{BF096E72-B8AE-411F-BFB5-2D60B73EF17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67ED39-4636-46F8-8F0E-AC79F0D5B75A}" type="pres">
      <dgm:prSet presAssocID="{4934D13B-0358-4E6F-BA77-08340500F52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63A74F-51B9-4BB5-B18D-F2DCDBE19DB5}" type="pres">
      <dgm:prSet presAssocID="{5B187F8E-2D23-4E6B-841A-B0AAF6C15611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95D7C7D-5D42-4257-9FC9-78CD0274336A}" type="pres">
      <dgm:prSet presAssocID="{5B187F8E-2D23-4E6B-841A-B0AAF6C15611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E1A7BBE-C7E3-4D5F-9D63-43A69BABAF33}" type="pres">
      <dgm:prSet presAssocID="{D65D99FB-FF0B-4841-A877-B00775BAE0D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BF14F-F8D8-415E-AAB7-F4AAD3074DCF}" type="pres">
      <dgm:prSet presAssocID="{38EA7F34-7EBE-4BD4-8376-D0F7CC1AC488}" presName="sibTrans" presStyleLbl="sibTrans2D1" presStyleIdx="1" presStyleCnt="5"/>
      <dgm:spPr/>
      <dgm:t>
        <a:bodyPr/>
        <a:lstStyle/>
        <a:p>
          <a:endParaRPr lang="en-US"/>
        </a:p>
      </dgm:t>
    </dgm:pt>
    <dgm:pt modelId="{0ADAFA7C-D340-4E74-86B8-E9DFF9DEF863}" type="pres">
      <dgm:prSet presAssocID="{38EA7F34-7EBE-4BD4-8376-D0F7CC1AC488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5D4D43DC-6185-4CE9-886B-638825407DDD}" type="pres">
      <dgm:prSet presAssocID="{E7CCDFA5-A49D-414A-B702-35FDEB6928B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1A2EF-D052-4101-8872-5FEEFA9E4E25}" type="pres">
      <dgm:prSet presAssocID="{395915B8-F258-439E-8E83-C0BDA0C7295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4B93C64F-0E8E-48C1-A1D8-903473FE10A8}" type="pres">
      <dgm:prSet presAssocID="{395915B8-F258-439E-8E83-C0BDA0C7295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BF19DFB-FF3E-4080-83EA-8635B449A8A8}" type="pres">
      <dgm:prSet presAssocID="{802A1230-2E8D-45DE-BE64-14780C93E32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A71B5-F383-42AB-B8D2-BA1DC13B8A5F}" type="pres">
      <dgm:prSet presAssocID="{E06F4E44-17C7-47A9-965D-42B0C696DCD4}" presName="sibTrans" presStyleLbl="sibTrans2D1" presStyleIdx="3" presStyleCnt="5"/>
      <dgm:spPr/>
      <dgm:t>
        <a:bodyPr/>
        <a:lstStyle/>
        <a:p>
          <a:endParaRPr lang="en-US"/>
        </a:p>
      </dgm:t>
    </dgm:pt>
    <dgm:pt modelId="{ED24541D-2739-486A-8A85-F07D26F5266B}" type="pres">
      <dgm:prSet presAssocID="{E06F4E44-17C7-47A9-965D-42B0C696DCD4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EAE13D0-308A-460E-84BD-E9FDE718D876}" type="pres">
      <dgm:prSet presAssocID="{F39CC3A6-3C70-4733-A970-B98DDED11A0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A4727-0CFB-413D-B991-A0F7607500DF}" type="pres">
      <dgm:prSet presAssocID="{F7FEF229-08AF-42E3-B3CE-A3304FD87D66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EA11674-05B7-47C2-A72C-0B9EC27DCD94}" type="pres">
      <dgm:prSet presAssocID="{F7FEF229-08AF-42E3-B3CE-A3304FD87D66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8030E988-44A3-42AD-9DAE-FAA302ABFE1C}" type="pres">
      <dgm:prSet presAssocID="{8A309716-3B95-4247-8A02-EC5DAA3DA96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7FF4C4-A4EC-41BB-A071-1F29BD00BA97}" type="presOf" srcId="{F7FEF229-08AF-42E3-B3CE-A3304FD87D66}" destId="{057A4727-0CFB-413D-B991-A0F7607500DF}" srcOrd="0" destOrd="0" presId="urn:microsoft.com/office/officeart/2005/8/layout/process1"/>
    <dgm:cxn modelId="{47C920E2-677B-4958-88F5-B1827AEFFC58}" type="presOf" srcId="{BF096E72-B8AE-411F-BFB5-2D60B73EF170}" destId="{D7944F77-1242-48BA-B88E-A00C04AF665A}" srcOrd="0" destOrd="0" presId="urn:microsoft.com/office/officeart/2005/8/layout/process1"/>
    <dgm:cxn modelId="{673C8C2A-746A-44A0-97A9-0F5929CA0F43}" srcId="{BF096E72-B8AE-411F-BFB5-2D60B73EF170}" destId="{F39CC3A6-3C70-4733-A970-B98DDED11A0A}" srcOrd="4" destOrd="0" parTransId="{CA50278E-A15D-4935-AE13-7F27A690CD48}" sibTransId="{F7FEF229-08AF-42E3-B3CE-A3304FD87D66}"/>
    <dgm:cxn modelId="{94BF9118-4B5D-4E86-98CD-167CAB6CC8DF}" type="presOf" srcId="{395915B8-F258-439E-8E83-C0BDA0C7295E}" destId="{4B93C64F-0E8E-48C1-A1D8-903473FE10A8}" srcOrd="1" destOrd="0" presId="urn:microsoft.com/office/officeart/2005/8/layout/process1"/>
    <dgm:cxn modelId="{4ED9CA42-08E5-4253-BF23-0ACA94D47815}" type="presOf" srcId="{5B187F8E-2D23-4E6B-841A-B0AAF6C15611}" destId="{195D7C7D-5D42-4257-9FC9-78CD0274336A}" srcOrd="1" destOrd="0" presId="urn:microsoft.com/office/officeart/2005/8/layout/process1"/>
    <dgm:cxn modelId="{5B12436A-50E1-4A4C-8664-E77783BE1542}" type="presOf" srcId="{F39CC3A6-3C70-4733-A970-B98DDED11A0A}" destId="{9EAE13D0-308A-460E-84BD-E9FDE718D876}" srcOrd="0" destOrd="0" presId="urn:microsoft.com/office/officeart/2005/8/layout/process1"/>
    <dgm:cxn modelId="{B20B0B33-93DB-40C2-A690-4E3A56F2BB15}" srcId="{BF096E72-B8AE-411F-BFB5-2D60B73EF170}" destId="{4934D13B-0358-4E6F-BA77-08340500F525}" srcOrd="0" destOrd="0" parTransId="{56371D8E-39F7-4B83-B3B7-AE2E6AE8A1B7}" sibTransId="{5B187F8E-2D23-4E6B-841A-B0AAF6C15611}"/>
    <dgm:cxn modelId="{ABB32F27-B896-4405-B428-A9662C228CD4}" type="presOf" srcId="{5B187F8E-2D23-4E6B-841A-B0AAF6C15611}" destId="{2163A74F-51B9-4BB5-B18D-F2DCDBE19DB5}" srcOrd="0" destOrd="0" presId="urn:microsoft.com/office/officeart/2005/8/layout/process1"/>
    <dgm:cxn modelId="{55E08B59-FBF4-4092-90D0-FD5A0153509E}" type="presOf" srcId="{E06F4E44-17C7-47A9-965D-42B0C696DCD4}" destId="{ED24541D-2739-486A-8A85-F07D26F5266B}" srcOrd="1" destOrd="0" presId="urn:microsoft.com/office/officeart/2005/8/layout/process1"/>
    <dgm:cxn modelId="{03BE1E7A-A965-4948-954A-46AC6A1BDCF5}" type="presOf" srcId="{395915B8-F258-439E-8E83-C0BDA0C7295E}" destId="{2B81A2EF-D052-4101-8872-5FEEFA9E4E25}" srcOrd="0" destOrd="0" presId="urn:microsoft.com/office/officeart/2005/8/layout/process1"/>
    <dgm:cxn modelId="{0A26E548-0FCC-401A-BAC3-0A00B878D4E5}" srcId="{BF096E72-B8AE-411F-BFB5-2D60B73EF170}" destId="{E7CCDFA5-A49D-414A-B702-35FDEB6928BF}" srcOrd="2" destOrd="0" parTransId="{F053FE72-6112-4D25-AA8D-FDDFFDFD75B5}" sibTransId="{395915B8-F258-439E-8E83-C0BDA0C7295E}"/>
    <dgm:cxn modelId="{9DF7FB80-9A6D-475D-B761-1DE6712ADD36}" type="presOf" srcId="{4934D13B-0358-4E6F-BA77-08340500F525}" destId="{8367ED39-4636-46F8-8F0E-AC79F0D5B75A}" srcOrd="0" destOrd="0" presId="urn:microsoft.com/office/officeart/2005/8/layout/process1"/>
    <dgm:cxn modelId="{872D07DD-6895-4E8E-A650-5C8AB8D43EC4}" srcId="{BF096E72-B8AE-411F-BFB5-2D60B73EF170}" destId="{802A1230-2E8D-45DE-BE64-14780C93E32B}" srcOrd="3" destOrd="0" parTransId="{EE256029-2217-4F78-A852-8E878C40B813}" sibTransId="{E06F4E44-17C7-47A9-965D-42B0C696DCD4}"/>
    <dgm:cxn modelId="{2737EF2F-7965-41DD-A271-09FE1FE25D47}" srcId="{BF096E72-B8AE-411F-BFB5-2D60B73EF170}" destId="{D65D99FB-FF0B-4841-A877-B00775BAE0D3}" srcOrd="1" destOrd="0" parTransId="{15325B5D-A6A1-4537-A775-D8DBC9217C57}" sibTransId="{38EA7F34-7EBE-4BD4-8376-D0F7CC1AC488}"/>
    <dgm:cxn modelId="{42F1F8EC-B505-4867-989E-56F7273972E9}" type="presOf" srcId="{E7CCDFA5-A49D-414A-B702-35FDEB6928BF}" destId="{5D4D43DC-6185-4CE9-886B-638825407DDD}" srcOrd="0" destOrd="0" presId="urn:microsoft.com/office/officeart/2005/8/layout/process1"/>
    <dgm:cxn modelId="{E9294461-72FA-4D82-85FA-3F06F455DFF0}" type="presOf" srcId="{38EA7F34-7EBE-4BD4-8376-D0F7CC1AC488}" destId="{0ADAFA7C-D340-4E74-86B8-E9DFF9DEF863}" srcOrd="1" destOrd="0" presId="urn:microsoft.com/office/officeart/2005/8/layout/process1"/>
    <dgm:cxn modelId="{3AC00AE0-8DF1-47E0-8059-34F68B9C0409}" type="presOf" srcId="{802A1230-2E8D-45DE-BE64-14780C93E32B}" destId="{9BF19DFB-FF3E-4080-83EA-8635B449A8A8}" srcOrd="0" destOrd="0" presId="urn:microsoft.com/office/officeart/2005/8/layout/process1"/>
    <dgm:cxn modelId="{7A2EF774-CC27-447B-BCB6-C0C41E3F63ED}" type="presOf" srcId="{E06F4E44-17C7-47A9-965D-42B0C696DCD4}" destId="{966A71B5-F383-42AB-B8D2-BA1DC13B8A5F}" srcOrd="0" destOrd="0" presId="urn:microsoft.com/office/officeart/2005/8/layout/process1"/>
    <dgm:cxn modelId="{2D8A8D3E-D4EE-40DC-B8A3-7788306B5606}" type="presOf" srcId="{8A309716-3B95-4247-8A02-EC5DAA3DA968}" destId="{8030E988-44A3-42AD-9DAE-FAA302ABFE1C}" srcOrd="0" destOrd="0" presId="urn:microsoft.com/office/officeart/2005/8/layout/process1"/>
    <dgm:cxn modelId="{E75A5119-78D8-4391-92A5-76FC8FE711C0}" type="presOf" srcId="{D65D99FB-FF0B-4841-A877-B00775BAE0D3}" destId="{0E1A7BBE-C7E3-4D5F-9D63-43A69BABAF33}" srcOrd="0" destOrd="0" presId="urn:microsoft.com/office/officeart/2005/8/layout/process1"/>
    <dgm:cxn modelId="{CC1BC6E5-F3FA-424E-AA65-B870085B6AC2}" type="presOf" srcId="{38EA7F34-7EBE-4BD4-8376-D0F7CC1AC488}" destId="{DC9BF14F-F8D8-415E-AAB7-F4AAD3074DCF}" srcOrd="0" destOrd="0" presId="urn:microsoft.com/office/officeart/2005/8/layout/process1"/>
    <dgm:cxn modelId="{F792B5F0-21DF-4793-9183-DE460DEA71D8}" srcId="{BF096E72-B8AE-411F-BFB5-2D60B73EF170}" destId="{8A309716-3B95-4247-8A02-EC5DAA3DA968}" srcOrd="5" destOrd="0" parTransId="{BB2F14A3-3B61-4972-A7F7-25BE3797141E}" sibTransId="{FE4364FD-DCD1-435F-A1C9-6B19E51031EE}"/>
    <dgm:cxn modelId="{856D9569-9370-4CD5-9E7B-0EA1392BACB1}" type="presOf" srcId="{F7FEF229-08AF-42E3-B3CE-A3304FD87D66}" destId="{5EA11674-05B7-47C2-A72C-0B9EC27DCD94}" srcOrd="1" destOrd="0" presId="urn:microsoft.com/office/officeart/2005/8/layout/process1"/>
    <dgm:cxn modelId="{6A80B0A7-3B6D-4C32-9DA7-859941E0EEA1}" type="presParOf" srcId="{D7944F77-1242-48BA-B88E-A00C04AF665A}" destId="{8367ED39-4636-46F8-8F0E-AC79F0D5B75A}" srcOrd="0" destOrd="0" presId="urn:microsoft.com/office/officeart/2005/8/layout/process1"/>
    <dgm:cxn modelId="{4BEE0768-AE75-451A-8F14-95B572F9AF95}" type="presParOf" srcId="{D7944F77-1242-48BA-B88E-A00C04AF665A}" destId="{2163A74F-51B9-4BB5-B18D-F2DCDBE19DB5}" srcOrd="1" destOrd="0" presId="urn:microsoft.com/office/officeart/2005/8/layout/process1"/>
    <dgm:cxn modelId="{6BC65831-94BD-4200-98B9-4B24CB6A63B9}" type="presParOf" srcId="{2163A74F-51B9-4BB5-B18D-F2DCDBE19DB5}" destId="{195D7C7D-5D42-4257-9FC9-78CD0274336A}" srcOrd="0" destOrd="0" presId="urn:microsoft.com/office/officeart/2005/8/layout/process1"/>
    <dgm:cxn modelId="{C7770E38-587B-4479-984B-3463FCFC8D9A}" type="presParOf" srcId="{D7944F77-1242-48BA-B88E-A00C04AF665A}" destId="{0E1A7BBE-C7E3-4D5F-9D63-43A69BABAF33}" srcOrd="2" destOrd="0" presId="urn:microsoft.com/office/officeart/2005/8/layout/process1"/>
    <dgm:cxn modelId="{A4691B3E-C950-4E37-B47C-1AE88146EE9F}" type="presParOf" srcId="{D7944F77-1242-48BA-B88E-A00C04AF665A}" destId="{DC9BF14F-F8D8-415E-AAB7-F4AAD3074DCF}" srcOrd="3" destOrd="0" presId="urn:microsoft.com/office/officeart/2005/8/layout/process1"/>
    <dgm:cxn modelId="{9CA98CC7-3800-4F62-BAA4-C5476AF0896E}" type="presParOf" srcId="{DC9BF14F-F8D8-415E-AAB7-F4AAD3074DCF}" destId="{0ADAFA7C-D340-4E74-86B8-E9DFF9DEF863}" srcOrd="0" destOrd="0" presId="urn:microsoft.com/office/officeart/2005/8/layout/process1"/>
    <dgm:cxn modelId="{C562AE34-AEE4-4017-9038-C811BF015F19}" type="presParOf" srcId="{D7944F77-1242-48BA-B88E-A00C04AF665A}" destId="{5D4D43DC-6185-4CE9-886B-638825407DDD}" srcOrd="4" destOrd="0" presId="urn:microsoft.com/office/officeart/2005/8/layout/process1"/>
    <dgm:cxn modelId="{5B7F0E44-3910-45B9-B279-12AD08C236D2}" type="presParOf" srcId="{D7944F77-1242-48BA-B88E-A00C04AF665A}" destId="{2B81A2EF-D052-4101-8872-5FEEFA9E4E25}" srcOrd="5" destOrd="0" presId="urn:microsoft.com/office/officeart/2005/8/layout/process1"/>
    <dgm:cxn modelId="{A0F05295-3D49-4D18-932A-3C8D123DE7F5}" type="presParOf" srcId="{2B81A2EF-D052-4101-8872-5FEEFA9E4E25}" destId="{4B93C64F-0E8E-48C1-A1D8-903473FE10A8}" srcOrd="0" destOrd="0" presId="urn:microsoft.com/office/officeart/2005/8/layout/process1"/>
    <dgm:cxn modelId="{1AFA4B24-C9E7-48FD-A0FA-8F65FAF382E0}" type="presParOf" srcId="{D7944F77-1242-48BA-B88E-A00C04AF665A}" destId="{9BF19DFB-FF3E-4080-83EA-8635B449A8A8}" srcOrd="6" destOrd="0" presId="urn:microsoft.com/office/officeart/2005/8/layout/process1"/>
    <dgm:cxn modelId="{307DD2AB-D16A-4C30-AE04-DB5ACA5596FD}" type="presParOf" srcId="{D7944F77-1242-48BA-B88E-A00C04AF665A}" destId="{966A71B5-F383-42AB-B8D2-BA1DC13B8A5F}" srcOrd="7" destOrd="0" presId="urn:microsoft.com/office/officeart/2005/8/layout/process1"/>
    <dgm:cxn modelId="{41FC7D4D-E113-4B26-8A32-0B38D8D8270B}" type="presParOf" srcId="{966A71B5-F383-42AB-B8D2-BA1DC13B8A5F}" destId="{ED24541D-2739-486A-8A85-F07D26F5266B}" srcOrd="0" destOrd="0" presId="urn:microsoft.com/office/officeart/2005/8/layout/process1"/>
    <dgm:cxn modelId="{FA53EAC2-38D6-4C95-B5B2-8A2B0AC40BE1}" type="presParOf" srcId="{D7944F77-1242-48BA-B88E-A00C04AF665A}" destId="{9EAE13D0-308A-460E-84BD-E9FDE718D876}" srcOrd="8" destOrd="0" presId="urn:microsoft.com/office/officeart/2005/8/layout/process1"/>
    <dgm:cxn modelId="{B0F6B87A-132B-4D67-B892-F208FAC50881}" type="presParOf" srcId="{D7944F77-1242-48BA-B88E-A00C04AF665A}" destId="{057A4727-0CFB-413D-B991-A0F7607500DF}" srcOrd="9" destOrd="0" presId="urn:microsoft.com/office/officeart/2005/8/layout/process1"/>
    <dgm:cxn modelId="{3CC81826-E4F4-4F04-80C3-0F6D9C553648}" type="presParOf" srcId="{057A4727-0CFB-413D-B991-A0F7607500DF}" destId="{5EA11674-05B7-47C2-A72C-0B9EC27DCD94}" srcOrd="0" destOrd="0" presId="urn:microsoft.com/office/officeart/2005/8/layout/process1"/>
    <dgm:cxn modelId="{720F62BC-5A78-49BF-A579-DE8CD98D195A}" type="presParOf" srcId="{D7944F77-1242-48BA-B88E-A00C04AF665A}" destId="{8030E988-44A3-42AD-9DAE-FAA302ABFE1C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7ED39-4636-46F8-8F0E-AC79F0D5B75A}">
      <dsp:nvSpPr>
        <dsp:cNvPr id="0" name=""/>
        <dsp:cNvSpPr/>
      </dsp:nvSpPr>
      <dsp:spPr>
        <a:xfrm>
          <a:off x="0" y="753440"/>
          <a:ext cx="963227" cy="9572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Talking Era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180,000 BCE -3,500BCE</a:t>
          </a:r>
          <a:endParaRPr lang="en-US" sz="1300" kern="1200" dirty="0"/>
        </a:p>
      </dsp:txBody>
      <dsp:txXfrm>
        <a:off x="28036" y="781476"/>
        <a:ext cx="907155" cy="901134"/>
      </dsp:txXfrm>
    </dsp:sp>
    <dsp:sp modelId="{2163A74F-51B9-4BB5-B18D-F2DCDBE19DB5}">
      <dsp:nvSpPr>
        <dsp:cNvPr id="0" name=""/>
        <dsp:cNvSpPr/>
      </dsp:nvSpPr>
      <dsp:spPr>
        <a:xfrm>
          <a:off x="1059549" y="1112603"/>
          <a:ext cx="204204" cy="238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059549" y="1160379"/>
        <a:ext cx="142943" cy="143328"/>
      </dsp:txXfrm>
    </dsp:sp>
    <dsp:sp modelId="{0E1A7BBE-C7E3-4D5F-9D63-43A69BABAF33}">
      <dsp:nvSpPr>
        <dsp:cNvPr id="0" name=""/>
        <dsp:cNvSpPr/>
      </dsp:nvSpPr>
      <dsp:spPr>
        <a:xfrm>
          <a:off x="1348517" y="753440"/>
          <a:ext cx="963227" cy="9572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Manuscript Era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3,500 BCE - 1850 </a:t>
          </a:r>
          <a:endParaRPr lang="en-US" sz="1300" kern="1200" dirty="0"/>
        </a:p>
      </dsp:txBody>
      <dsp:txXfrm>
        <a:off x="1376553" y="781476"/>
        <a:ext cx="907155" cy="901134"/>
      </dsp:txXfrm>
    </dsp:sp>
    <dsp:sp modelId="{DC9BF14F-F8D8-415E-AAB7-F4AAD3074DCF}">
      <dsp:nvSpPr>
        <dsp:cNvPr id="0" name=""/>
        <dsp:cNvSpPr/>
      </dsp:nvSpPr>
      <dsp:spPr>
        <a:xfrm>
          <a:off x="2408067" y="1112603"/>
          <a:ext cx="204204" cy="238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408067" y="1160379"/>
        <a:ext cx="142943" cy="143328"/>
      </dsp:txXfrm>
    </dsp:sp>
    <dsp:sp modelId="{5D4D43DC-6185-4CE9-886B-638825407DDD}">
      <dsp:nvSpPr>
        <dsp:cNvPr id="0" name=""/>
        <dsp:cNvSpPr/>
      </dsp:nvSpPr>
      <dsp:spPr>
        <a:xfrm>
          <a:off x="2697035" y="753440"/>
          <a:ext cx="963227" cy="9572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Print Era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1450-1850</a:t>
          </a:r>
          <a:endParaRPr lang="en-US" sz="1300" kern="1200" dirty="0"/>
        </a:p>
      </dsp:txBody>
      <dsp:txXfrm>
        <a:off x="2725071" y="781476"/>
        <a:ext cx="907155" cy="901134"/>
      </dsp:txXfrm>
    </dsp:sp>
    <dsp:sp modelId="{2B81A2EF-D052-4101-8872-5FEEFA9E4E25}">
      <dsp:nvSpPr>
        <dsp:cNvPr id="0" name=""/>
        <dsp:cNvSpPr/>
      </dsp:nvSpPr>
      <dsp:spPr>
        <a:xfrm>
          <a:off x="3756585" y="1112603"/>
          <a:ext cx="204204" cy="238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756585" y="1160379"/>
        <a:ext cx="142943" cy="143328"/>
      </dsp:txXfrm>
    </dsp:sp>
    <dsp:sp modelId="{9BF19DFB-FF3E-4080-83EA-8635B449A8A8}">
      <dsp:nvSpPr>
        <dsp:cNvPr id="0" name=""/>
        <dsp:cNvSpPr/>
      </dsp:nvSpPr>
      <dsp:spPr>
        <a:xfrm>
          <a:off x="4045553" y="753440"/>
          <a:ext cx="963227" cy="9572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Audio Visual Era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1850-1990</a:t>
          </a:r>
          <a:endParaRPr lang="en-US" sz="1300" kern="1200" dirty="0"/>
        </a:p>
      </dsp:txBody>
      <dsp:txXfrm>
        <a:off x="4073589" y="781476"/>
        <a:ext cx="907155" cy="901134"/>
      </dsp:txXfrm>
    </dsp:sp>
    <dsp:sp modelId="{966A71B5-F383-42AB-B8D2-BA1DC13B8A5F}">
      <dsp:nvSpPr>
        <dsp:cNvPr id="0" name=""/>
        <dsp:cNvSpPr/>
      </dsp:nvSpPr>
      <dsp:spPr>
        <a:xfrm>
          <a:off x="5105103" y="1112603"/>
          <a:ext cx="204204" cy="238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105103" y="1160379"/>
        <a:ext cx="142943" cy="143328"/>
      </dsp:txXfrm>
    </dsp:sp>
    <dsp:sp modelId="{9EAE13D0-308A-460E-84BD-E9FDE718D876}">
      <dsp:nvSpPr>
        <dsp:cNvPr id="0" name=""/>
        <dsp:cNvSpPr/>
      </dsp:nvSpPr>
      <dsp:spPr>
        <a:xfrm>
          <a:off x="5394071" y="753440"/>
          <a:ext cx="963227" cy="9572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Internet Era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1990-</a:t>
          </a:r>
          <a:endParaRPr lang="en-US" sz="1300" kern="1200" dirty="0"/>
        </a:p>
      </dsp:txBody>
      <dsp:txXfrm>
        <a:off x="5422107" y="781476"/>
        <a:ext cx="907155" cy="901134"/>
      </dsp:txXfrm>
    </dsp:sp>
    <dsp:sp modelId="{057A4727-0CFB-413D-B991-A0F7607500DF}">
      <dsp:nvSpPr>
        <dsp:cNvPr id="0" name=""/>
        <dsp:cNvSpPr/>
      </dsp:nvSpPr>
      <dsp:spPr>
        <a:xfrm>
          <a:off x="6453621" y="1112603"/>
          <a:ext cx="204204" cy="2388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6453621" y="1160379"/>
        <a:ext cx="142943" cy="143328"/>
      </dsp:txXfrm>
    </dsp:sp>
    <dsp:sp modelId="{8030E988-44A3-42AD-9DAE-FAA302ABFE1C}">
      <dsp:nvSpPr>
        <dsp:cNvPr id="0" name=""/>
        <dsp:cNvSpPr/>
      </dsp:nvSpPr>
      <dsp:spPr>
        <a:xfrm>
          <a:off x="6742589" y="753440"/>
          <a:ext cx="963227" cy="9572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?</a:t>
          </a:r>
          <a:endParaRPr lang="en-US" sz="1300" kern="1200" dirty="0"/>
        </a:p>
      </dsp:txBody>
      <dsp:txXfrm>
        <a:off x="6770625" y="781476"/>
        <a:ext cx="907155" cy="901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4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3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9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8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2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5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39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9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8D3D0-B17E-8944-B4C8-029C857C7251}" type="datetimeFigureOut">
              <a:rPr lang="en-US" smtClean="0"/>
              <a:t>3/4/15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E19B6-BDEE-D24E-95FB-694DCA0C6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2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jpg"/><Relationship Id="rId14" Type="http://schemas.openxmlformats.org/officeDocument/2006/relationships/image" Target="../media/image6.jpg"/><Relationship Id="rId15" Type="http://schemas.openxmlformats.org/officeDocument/2006/relationships/image" Target="../media/image7.jpg"/><Relationship Id="rId16" Type="http://schemas.openxmlformats.org/officeDocument/2006/relationships/image" Target="../media/image8.jpg"/><Relationship Id="rId17" Type="http://schemas.openxmlformats.org/officeDocument/2006/relationships/image" Target="../media/image9.jpeg"/><Relationship Id="rId18" Type="http://schemas.openxmlformats.org/officeDocument/2006/relationships/image" Target="../media/image10.jpe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g"/><Relationship Id="rId12" Type="http://schemas.openxmlformats.org/officeDocument/2006/relationships/image" Target="../media/image17.jpg"/><Relationship Id="rId13" Type="http://schemas.openxmlformats.org/officeDocument/2006/relationships/image" Target="../media/image18.jpg"/><Relationship Id="rId1" Type="http://schemas.microsoft.com/office/2007/relationships/media" Target="../media/media3.mp4"/><Relationship Id="rId2" Type="http://schemas.openxmlformats.org/officeDocument/2006/relationships/video" Target="../media/media3.mp4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hyperlink" Target="file://localhost/Volumes/Seagate%20Backup%20Plus%20Drive%201/COM%20STUDIES/aristotle.avi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40" y="140641"/>
            <a:ext cx="8409577" cy="64480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Chapter 1 Introdction to Communication Studies 					            Keimyung University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88340" y="451067"/>
            <a:ext cx="7772400" cy="966524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1.1 Communication: History and Forms</a:t>
            </a:r>
            <a:endParaRPr lang="en-US" sz="24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671277"/>
              </p:ext>
            </p:extLst>
          </p:nvPr>
        </p:nvGraphicFramePr>
        <p:xfrm>
          <a:off x="495167" y="1220835"/>
          <a:ext cx="6096000" cy="17526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78127"/>
                <a:gridCol w="561787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LEARNING</a:t>
                      </a:r>
                      <a:r>
                        <a:rPr lang="en-US" sz="1800" baseline="0" dirty="0" smtClean="0"/>
                        <a:t> OBJECTIVES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Define</a:t>
                      </a:r>
                      <a:r>
                        <a:rPr lang="en-US" sz="1800" baseline="0" dirty="0" smtClean="0"/>
                        <a:t> communication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Discuss the history of communication from ancient to modern times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List the five forms of communication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88340" y="2973435"/>
            <a:ext cx="7772400" cy="881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/>
              <a:t>1.2 The Communication Process</a:t>
            </a:r>
            <a:endParaRPr lang="en-US" sz="24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196072"/>
              </p:ext>
            </p:extLst>
          </p:nvPr>
        </p:nvGraphicFramePr>
        <p:xfrm>
          <a:off x="495167" y="3836174"/>
          <a:ext cx="8054270" cy="238107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13744"/>
                <a:gridCol w="7540526"/>
              </a:tblGrid>
              <a:tr h="4608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LEARNING</a:t>
                      </a:r>
                      <a:r>
                        <a:rPr lang="en-US" sz="1800" baseline="0" dirty="0" smtClean="0"/>
                        <a:t> OBJECTIVES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Identify and define the components of the </a:t>
                      </a:r>
                      <a:r>
                        <a:rPr lang="en-US" sz="1800" b="1" baseline="0" dirty="0" smtClean="0"/>
                        <a:t>transmission model of communication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Identify and define the components of the </a:t>
                      </a:r>
                      <a:r>
                        <a:rPr lang="en-US" sz="1800" b="1" baseline="0" dirty="0" smtClean="0"/>
                        <a:t>interaction model of communication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Identify and define the components of the </a:t>
                      </a:r>
                      <a:r>
                        <a:rPr lang="en-US" sz="1800" b="1" baseline="0" dirty="0" smtClean="0"/>
                        <a:t>transaction model of communication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4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844937"/>
              </p:ext>
            </p:extLst>
          </p:nvPr>
        </p:nvGraphicFramePr>
        <p:xfrm>
          <a:off x="512064" y="1367049"/>
          <a:ext cx="7836896" cy="51815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14671"/>
                <a:gridCol w="722222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3.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List</a:t>
                      </a:r>
                      <a:r>
                        <a:rPr lang="en-US" sz="2800" baseline="0" dirty="0" smtClean="0"/>
                        <a:t> the 5 forms of communication</a:t>
                      </a:r>
                      <a:endParaRPr lang="en-US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1.1 Communication: History and Forms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4782" y="2345591"/>
            <a:ext cx="668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3. Group Communication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50059" y="4559537"/>
            <a:ext cx="421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communication is communication among three or more people interacting to achieve a shared goal.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3" y="3240349"/>
            <a:ext cx="3421275" cy="215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6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07645"/>
              </p:ext>
            </p:extLst>
          </p:nvPr>
        </p:nvGraphicFramePr>
        <p:xfrm>
          <a:off x="512064" y="1367049"/>
          <a:ext cx="7836896" cy="51815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14671"/>
                <a:gridCol w="722222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3.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List</a:t>
                      </a:r>
                      <a:r>
                        <a:rPr lang="en-US" sz="2800" baseline="0" dirty="0" smtClean="0"/>
                        <a:t> the 5 forms of communication</a:t>
                      </a:r>
                      <a:endParaRPr lang="en-US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1.1 Communication: History and Forms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4782" y="2345591"/>
            <a:ext cx="668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4. Public Communication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36995" y="4225983"/>
            <a:ext cx="4211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Public communication is a sender-focused form of communication in which one person is typically responsible for conveying information to an audience.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1" y="3136318"/>
            <a:ext cx="3298444" cy="217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0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916722"/>
              </p:ext>
            </p:extLst>
          </p:nvPr>
        </p:nvGraphicFramePr>
        <p:xfrm>
          <a:off x="512064" y="1367049"/>
          <a:ext cx="7836896" cy="51815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14671"/>
                <a:gridCol w="722222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3.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List</a:t>
                      </a:r>
                      <a:r>
                        <a:rPr lang="en-US" sz="2800" baseline="0" dirty="0" smtClean="0"/>
                        <a:t> the 5 forms of communication</a:t>
                      </a:r>
                      <a:endParaRPr lang="en-US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1.1 Communication: History and Forms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4782" y="2345591"/>
            <a:ext cx="668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</a:t>
            </a:r>
            <a:r>
              <a:rPr lang="en-US" sz="2400" b="1" dirty="0" smtClean="0"/>
              <a:t>. Mass Communication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36994" y="4392317"/>
            <a:ext cx="421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</a:t>
            </a:r>
            <a:r>
              <a:rPr lang="en-US" dirty="0"/>
              <a:t>communication </a:t>
            </a:r>
            <a:r>
              <a:rPr lang="en-US" dirty="0" smtClean="0"/>
              <a:t>is when messages are transmitted </a:t>
            </a:r>
            <a:r>
              <a:rPr lang="en-US" dirty="0"/>
              <a:t>to many people through print or electronic media.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8" y="2991775"/>
            <a:ext cx="2858611" cy="232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180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40" y="140641"/>
            <a:ext cx="8409577" cy="64480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Chapter 1 Introdction to Communication Studies 					            Keimyung University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88341" y="492003"/>
            <a:ext cx="7772400" cy="881027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1.2 The Communication Process</a:t>
            </a:r>
            <a:endParaRPr lang="en-US" sz="32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579604"/>
              </p:ext>
            </p:extLst>
          </p:nvPr>
        </p:nvGraphicFramePr>
        <p:xfrm>
          <a:off x="571393" y="1693405"/>
          <a:ext cx="8054270" cy="320614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31719"/>
                <a:gridCol w="7422551"/>
              </a:tblGrid>
              <a:tr h="73726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LEARNING</a:t>
                      </a:r>
                      <a:r>
                        <a:rPr lang="en-US" sz="2400" baseline="0" dirty="0" smtClean="0"/>
                        <a:t> OBJECTIVES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Identify and define the components of the </a:t>
                      </a:r>
                      <a:r>
                        <a:rPr lang="en-US" sz="2400" b="1" baseline="0" dirty="0" smtClean="0"/>
                        <a:t>transmission model of communication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Identify and define the components of the </a:t>
                      </a:r>
                      <a:r>
                        <a:rPr lang="en-US" sz="2400" b="1" baseline="0" dirty="0" smtClean="0"/>
                        <a:t>interaction model of communication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Identify and define the components of the </a:t>
                      </a:r>
                      <a:r>
                        <a:rPr lang="en-US" sz="2400" b="1" baseline="0" dirty="0" smtClean="0"/>
                        <a:t>transaction model of communication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799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580999"/>
              </p:ext>
            </p:extLst>
          </p:nvPr>
        </p:nvGraphicFramePr>
        <p:xfrm>
          <a:off x="512064" y="1367049"/>
          <a:ext cx="8194328" cy="4998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42705"/>
                <a:gridCol w="7551623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1.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smtClean="0"/>
                        <a:t>The Transmission Model of Communication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1.2 The Communication Process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81" y="2019591"/>
            <a:ext cx="5382073" cy="4078951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6017822" y="2196848"/>
            <a:ext cx="2482637" cy="938238"/>
          </a:xfrm>
          <a:prstGeom prst="wedgeRectCallout">
            <a:avLst>
              <a:gd name="adj1" fmla="val -74750"/>
              <a:gd name="adj2" fmla="val 11281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Environmental Noise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6017822" y="5297607"/>
            <a:ext cx="2482637" cy="938238"/>
          </a:xfrm>
          <a:prstGeom prst="wedgeRectCallout">
            <a:avLst>
              <a:gd name="adj1" fmla="val -71985"/>
              <a:gd name="adj2" fmla="val -43597"/>
            </a:avLst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Semantic Noise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64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32668"/>
              </p:ext>
            </p:extLst>
          </p:nvPr>
        </p:nvGraphicFramePr>
        <p:xfrm>
          <a:off x="512064" y="1367049"/>
          <a:ext cx="8194328" cy="4998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42705"/>
                <a:gridCol w="7551623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2.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smtClean="0"/>
                        <a:t>The Interaction Model of Communication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1.2 The Communication Process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90" y="2128197"/>
            <a:ext cx="5891974" cy="39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8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820055"/>
              </p:ext>
            </p:extLst>
          </p:nvPr>
        </p:nvGraphicFramePr>
        <p:xfrm>
          <a:off x="512064" y="1367049"/>
          <a:ext cx="8194328" cy="4998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42705"/>
                <a:gridCol w="7551623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3.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smtClean="0"/>
                        <a:t>The Transaction Model of Communication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1.2 The Communication Process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58" y="2509145"/>
            <a:ext cx="7472953" cy="28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7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40" y="140641"/>
            <a:ext cx="8409577" cy="64480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Chapter 1 Introdction to Communication Studies 					            Keimyung University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88341" y="766609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1.1 Communication: History and Forms</a:t>
            </a:r>
            <a:endParaRPr lang="en-US" sz="32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974931"/>
              </p:ext>
            </p:extLst>
          </p:nvPr>
        </p:nvGraphicFramePr>
        <p:xfrm>
          <a:off x="1398152" y="2236634"/>
          <a:ext cx="6096000" cy="21945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78127"/>
                <a:gridCol w="561787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LEARNING</a:t>
                      </a:r>
                      <a:r>
                        <a:rPr lang="en-US" sz="2400" baseline="0" dirty="0" smtClean="0"/>
                        <a:t> OBJECTIVES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Define</a:t>
                      </a:r>
                      <a:r>
                        <a:rPr lang="en-US" sz="2400" baseline="0" dirty="0" smtClean="0"/>
                        <a:t> communication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Discuss the history of communication from ancient to modern times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List the five forms of communication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402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730723"/>
              </p:ext>
            </p:extLst>
          </p:nvPr>
        </p:nvGraphicFramePr>
        <p:xfrm>
          <a:off x="512064" y="1367049"/>
          <a:ext cx="7836896" cy="408431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14671"/>
                <a:gridCol w="722222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1.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Define</a:t>
                      </a:r>
                      <a:r>
                        <a:rPr lang="en-US" sz="2800" baseline="0" dirty="0" smtClean="0"/>
                        <a:t> Communication</a:t>
                      </a:r>
                      <a:endParaRPr lang="en-US" sz="2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0" dirty="0" smtClean="0"/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aseline="0" dirty="0" smtClean="0"/>
                        <a:t>The process of generating meaning by sending and receiving verbal and nonverbal symbols and signs that are influenced by multiple contexts.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endParaRPr lang="en-US" sz="2400" baseline="0" dirty="0" smtClean="0"/>
                    </a:p>
                    <a:p>
                      <a:endParaRPr lang="en-US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1.1 Communication: History and Forms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4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701782"/>
              </p:ext>
            </p:extLst>
          </p:nvPr>
        </p:nvGraphicFramePr>
        <p:xfrm>
          <a:off x="480511" y="1350758"/>
          <a:ext cx="8225882" cy="482393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45181"/>
                <a:gridCol w="7580701"/>
              </a:tblGrid>
              <a:tr h="1168295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2.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Discuss the history of communication from ancient to</a:t>
                      </a:r>
                      <a:r>
                        <a:rPr lang="en-US" sz="2800" baseline="0" dirty="0" smtClean="0"/>
                        <a:t> modern times</a:t>
                      </a:r>
                      <a:endParaRPr lang="en-US" sz="2800" dirty="0" smtClean="0"/>
                    </a:p>
                  </a:txBody>
                  <a:tcPr/>
                </a:tc>
              </a:tr>
              <a:tr h="3655636">
                <a:tc gridSpan="2">
                  <a:txBody>
                    <a:bodyPr/>
                    <a:lstStyle/>
                    <a:p>
                      <a:endParaRPr lang="en-US" baseline="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94" y="3598761"/>
            <a:ext cx="1584342" cy="21172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24994" y="5836135"/>
            <a:ext cx="1584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384 BC – 322 BC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1445" r="24696"/>
          <a:stretch/>
        </p:blipFill>
        <p:spPr>
          <a:xfrm>
            <a:off x="5803950" y="3610203"/>
            <a:ext cx="1584342" cy="21172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03950" y="5836135"/>
            <a:ext cx="1584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1961 AD - </a:t>
            </a:r>
            <a:endParaRPr lang="en-US" sz="1600" dirty="0"/>
          </a:p>
        </p:txBody>
      </p:sp>
      <p:sp>
        <p:nvSpPr>
          <p:cNvPr id="18" name="Right Arrow 17"/>
          <p:cNvSpPr/>
          <p:nvPr/>
        </p:nvSpPr>
        <p:spPr>
          <a:xfrm>
            <a:off x="3729677" y="4496674"/>
            <a:ext cx="1590260" cy="3432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1.1 Communication: History and Forms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9240" y="2929131"/>
            <a:ext cx="788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From Aristotle to Obama: A Brief History of Communication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1463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451363"/>
              </p:ext>
            </p:extLst>
          </p:nvPr>
        </p:nvGraphicFramePr>
        <p:xfrm>
          <a:off x="480511" y="1350758"/>
          <a:ext cx="8225882" cy="482393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45181"/>
                <a:gridCol w="7580701"/>
              </a:tblGrid>
              <a:tr h="1168295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2.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Discuss the history of communication from ancient to</a:t>
                      </a:r>
                      <a:r>
                        <a:rPr lang="en-US" sz="2800" baseline="0" dirty="0" smtClean="0"/>
                        <a:t> modern times</a:t>
                      </a:r>
                      <a:endParaRPr lang="en-US" sz="2800" dirty="0" smtClean="0"/>
                    </a:p>
                  </a:txBody>
                  <a:tcPr/>
                </a:tc>
              </a:tr>
              <a:tr h="3655636">
                <a:tc gridSpan="2">
                  <a:txBody>
                    <a:bodyPr/>
                    <a:lstStyle/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1.1 Communication: History and Forms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9240" y="2929131"/>
            <a:ext cx="788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From Aristotle to Obama: A Brief History of Communication</a:t>
            </a:r>
            <a:endParaRPr lang="en-US" sz="2400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50203873"/>
              </p:ext>
            </p:extLst>
          </p:nvPr>
        </p:nvGraphicFramePr>
        <p:xfrm>
          <a:off x="806083" y="3209862"/>
          <a:ext cx="7705817" cy="2464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cc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511" y="2480868"/>
            <a:ext cx="8225882" cy="3693821"/>
          </a:xfrm>
          <a:prstGeom prst="rect">
            <a:avLst/>
          </a:prstGeom>
        </p:spPr>
      </p:pic>
      <p:pic>
        <p:nvPicPr>
          <p:cNvPr id="5" name="BATMA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0512" y="2480867"/>
            <a:ext cx="8225882" cy="3693822"/>
          </a:xfrm>
          <a:prstGeom prst="rect">
            <a:avLst/>
          </a:prstGeom>
        </p:spPr>
      </p:pic>
      <p:pic>
        <p:nvPicPr>
          <p:cNvPr id="8" name="Picture 7" descr="KellsFol032vChristEnthroned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1" y="2374037"/>
            <a:ext cx="8225882" cy="3800652"/>
          </a:xfrm>
          <a:prstGeom prst="rect">
            <a:avLst/>
          </a:prstGeom>
        </p:spPr>
      </p:pic>
      <p:pic>
        <p:nvPicPr>
          <p:cNvPr id="9" name="Picture 8" descr="book-of-kells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1" y="2374038"/>
            <a:ext cx="8225881" cy="3800651"/>
          </a:xfrm>
          <a:prstGeom prst="rect">
            <a:avLst/>
          </a:prstGeom>
        </p:spPr>
      </p:pic>
      <p:pic>
        <p:nvPicPr>
          <p:cNvPr id="18" name="Picture 17" descr="800780_1_1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2" y="2374036"/>
            <a:ext cx="8225880" cy="3800653"/>
          </a:xfrm>
          <a:prstGeom prst="rect">
            <a:avLst/>
          </a:prstGeom>
        </p:spPr>
      </p:pic>
      <p:pic>
        <p:nvPicPr>
          <p:cNvPr id="19" name="Picture 18" descr="Korean_moveable_typeset_form_1447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2" y="2374038"/>
            <a:ext cx="8225880" cy="3800651"/>
          </a:xfrm>
          <a:prstGeom prst="rect">
            <a:avLst/>
          </a:prstGeom>
        </p:spPr>
      </p:pic>
      <p:pic>
        <p:nvPicPr>
          <p:cNvPr id="23" name="Picture 22" descr="tv (1).jpe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1" y="2374038"/>
            <a:ext cx="8225881" cy="3800651"/>
          </a:xfrm>
          <a:prstGeom prst="rect">
            <a:avLst/>
          </a:prstGeom>
        </p:spPr>
      </p:pic>
      <p:pic>
        <p:nvPicPr>
          <p:cNvPr id="24" name="Picture 23" descr="internet.jpe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2" y="2374035"/>
            <a:ext cx="8225879" cy="380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67ED39-4636-46F8-8F0E-AC79F0D5B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graphicEl>
                                              <a:dgm id="{8367ED39-4636-46F8-8F0E-AC79F0D5B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63A74F-51B9-4BB5-B18D-F2DCDBE19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graphicEl>
                                              <a:dgm id="{2163A74F-51B9-4BB5-B18D-F2DCDBE19D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E1A7BBE-C7E3-4D5F-9D63-43A69BABA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0E1A7BBE-C7E3-4D5F-9D63-43A69BABA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9BF14F-F8D8-415E-AAB7-F4AAD3074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graphicEl>
                                              <a:dgm id="{DC9BF14F-F8D8-415E-AAB7-F4AAD3074D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4D43DC-6185-4CE9-886B-638825407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5D4D43DC-6185-4CE9-886B-638825407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B81A2EF-D052-4101-8872-5FEEFA9E4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graphicEl>
                                              <a:dgm id="{2B81A2EF-D052-4101-8872-5FEEFA9E4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F19DFB-FF3E-4080-83EA-8635B449A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graphicEl>
                                              <a:dgm id="{9BF19DFB-FF3E-4080-83EA-8635B449A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66A71B5-F383-42AB-B8D2-BA1DC13B8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">
                                            <p:graphicEl>
                                              <a:dgm id="{966A71B5-F383-42AB-B8D2-BA1DC13B8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AE13D0-308A-460E-84BD-E9FDE718D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graphicEl>
                                              <a:dgm id="{9EAE13D0-308A-460E-84BD-E9FDE718D8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57A4727-0CFB-413D-B991-A0F7607500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">
                                            <p:graphicEl>
                                              <a:dgm id="{057A4727-0CFB-413D-B991-A0F7607500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030E988-44A3-42AD-9DAE-FAA302ABF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">
                                            <p:graphicEl>
                                              <a:dgm id="{8030E988-44A3-42AD-9DAE-FAA302ABFE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2" grpId="0"/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202517"/>
              </p:ext>
            </p:extLst>
          </p:nvPr>
        </p:nvGraphicFramePr>
        <p:xfrm>
          <a:off x="480511" y="1350758"/>
          <a:ext cx="8225882" cy="482393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45181"/>
                <a:gridCol w="7580701"/>
              </a:tblGrid>
              <a:tr h="1168295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2.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Discuss the history of communication from ancient to</a:t>
                      </a:r>
                      <a:r>
                        <a:rPr lang="en-US" sz="2800" baseline="0" dirty="0" smtClean="0"/>
                        <a:t> modern times</a:t>
                      </a:r>
                      <a:endParaRPr lang="en-US" sz="2800" dirty="0" smtClean="0"/>
                    </a:p>
                  </a:txBody>
                  <a:tcPr/>
                </a:tc>
              </a:tr>
              <a:tr h="3655636">
                <a:tc gridSpan="2">
                  <a:txBody>
                    <a:bodyPr/>
                    <a:lstStyle/>
                    <a:p>
                      <a:endParaRPr lang="en-US" baseline="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59" y="3607165"/>
            <a:ext cx="1802167" cy="2117257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1.1 Communication: History and Forms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9240" y="2600658"/>
            <a:ext cx="788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From Aristotle to Obama: A Brief History of Communication</a:t>
            </a:r>
            <a:endParaRPr lang="en-US" sz="2400" b="1" dirty="0"/>
          </a:p>
        </p:txBody>
      </p:sp>
      <p:sp>
        <p:nvSpPr>
          <p:cNvPr id="10" name="TextBox 9">
            <a:hlinkClick r:id="rId5" action="ppaction://hlinkfile"/>
          </p:cNvPr>
          <p:cNvSpPr txBox="1"/>
          <p:nvPr/>
        </p:nvSpPr>
        <p:spPr>
          <a:xfrm>
            <a:off x="801371" y="5714816"/>
            <a:ext cx="1584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Rhetori</a:t>
            </a:r>
            <a:r>
              <a:rPr lang="en-US" sz="1600" dirty="0"/>
              <a:t>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21" y="3615569"/>
            <a:ext cx="1584342" cy="210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9240" y="3260206"/>
            <a:ext cx="2068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Aristotle (</a:t>
            </a:r>
            <a:r>
              <a:rPr lang="en-US" sz="1200" dirty="0" smtClean="0"/>
              <a:t>384 </a:t>
            </a:r>
            <a:r>
              <a:rPr lang="en-US" sz="1200" dirty="0"/>
              <a:t>BC – 322 </a:t>
            </a:r>
            <a:r>
              <a:rPr lang="en-US" sz="1200" dirty="0" smtClean="0"/>
              <a:t>BC)</a:t>
            </a:r>
            <a:endParaRPr lang="en-US" sz="1200" dirty="0"/>
          </a:p>
          <a:p>
            <a:pPr algn="ctr"/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746573" y="3268611"/>
            <a:ext cx="1846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Cicero (</a:t>
            </a:r>
            <a:r>
              <a:rPr lang="da-DK" sz="1200" dirty="0" smtClean="0"/>
              <a:t>106 BC - 43 BC)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855121" y="5724422"/>
            <a:ext cx="1584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Five Canons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593128" y="3300253"/>
            <a:ext cx="254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Age of Enlightenment </a:t>
            </a:r>
          </a:p>
          <a:p>
            <a:r>
              <a:rPr lang="en-US" sz="1200" dirty="0" smtClean="0"/>
              <a:t>(1650s </a:t>
            </a:r>
            <a:r>
              <a:rPr lang="en-US" sz="1200" dirty="0"/>
              <a:t>to the </a:t>
            </a:r>
            <a:r>
              <a:rPr lang="en-US" sz="1200" dirty="0" smtClean="0"/>
              <a:t>1780s)</a:t>
            </a:r>
            <a:endParaRPr lang="en-US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54" y="3892459"/>
            <a:ext cx="1828801" cy="181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2237" y="3300253"/>
            <a:ext cx="158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Obama </a:t>
            </a:r>
            <a:r>
              <a:rPr lang="en-US" sz="1200" dirty="0" smtClean="0"/>
              <a:t>(1961 AD -)</a:t>
            </a:r>
            <a:endParaRPr lang="en-US" sz="1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575" y="3638807"/>
            <a:ext cx="1584325" cy="207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927575" y="5713923"/>
            <a:ext cx="1584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Communication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844083" y="5707545"/>
            <a:ext cx="1584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Challenge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80511" y="1350758"/>
            <a:ext cx="8225882" cy="482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2459" y="1481423"/>
            <a:ext cx="7819458" cy="4534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b="1" dirty="0"/>
              <a:t>Cicero – 5 Canons (Principles) of Persuasion</a:t>
            </a:r>
            <a:endParaRPr lang="en-US" sz="3200" dirty="0"/>
          </a:p>
          <a:p>
            <a:pPr algn="ctr" fontAlgn="base"/>
            <a:endParaRPr lang="en-US" sz="2000" dirty="0"/>
          </a:p>
          <a:p>
            <a:pPr marL="1714500" lvl="3" indent="-342900" fontAlgn="base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 smtClean="0"/>
              <a:t>Invention</a:t>
            </a:r>
            <a:endParaRPr lang="en-US" sz="2000" dirty="0"/>
          </a:p>
          <a:p>
            <a:pPr marL="1714500" lvl="3" indent="-342900" fontAlgn="base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 smtClean="0"/>
              <a:t>Arrangement</a:t>
            </a:r>
            <a:endParaRPr lang="en-US" sz="2000" dirty="0"/>
          </a:p>
          <a:p>
            <a:pPr marL="1714500" lvl="3" indent="-342900" fontAlgn="base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 smtClean="0"/>
              <a:t>Style</a:t>
            </a:r>
            <a:endParaRPr lang="en-US" sz="2000" dirty="0"/>
          </a:p>
          <a:p>
            <a:pPr marL="1714500" lvl="3" indent="-342900" fontAlgn="base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 smtClean="0"/>
              <a:t>Memory</a:t>
            </a:r>
            <a:endParaRPr lang="en-US" sz="2000" dirty="0"/>
          </a:p>
          <a:p>
            <a:pPr marL="1714500" lvl="3" indent="-342900" fontAlgn="base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 smtClean="0"/>
              <a:t>Delivery</a:t>
            </a:r>
          </a:p>
          <a:p>
            <a:pPr lvl="3" fontAlgn="base"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6" name="aristotle n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511" y="1350757"/>
            <a:ext cx="8225882" cy="4823931"/>
          </a:xfrm>
          <a:prstGeom prst="rect">
            <a:avLst/>
          </a:prstGeom>
        </p:spPr>
      </p:pic>
      <p:pic>
        <p:nvPicPr>
          <p:cNvPr id="7" name="Picture 6" descr="Immanuel_Kant_(painted_portrait)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1" y="1349384"/>
            <a:ext cx="1905202" cy="4825304"/>
          </a:xfrm>
          <a:prstGeom prst="rect">
            <a:avLst/>
          </a:prstGeom>
        </p:spPr>
      </p:pic>
      <p:pic>
        <p:nvPicPr>
          <p:cNvPr id="8" name="Picture 7" descr="220px-Frans_Hals_-_Portret_van_René_Descartes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12" y="1348012"/>
            <a:ext cx="2336141" cy="4826676"/>
          </a:xfrm>
          <a:prstGeom prst="rect">
            <a:avLst/>
          </a:prstGeom>
        </p:spPr>
      </p:pic>
      <p:pic>
        <p:nvPicPr>
          <p:cNvPr id="9" name="Picture 8" descr="Atelier_de_Nicolas_de_Largillière,_portrait_de_Voltaire,_détail_(musée_Carnavalet)_-00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5" y="1349385"/>
            <a:ext cx="2300384" cy="4825303"/>
          </a:xfrm>
          <a:prstGeom prst="rect">
            <a:avLst/>
          </a:prstGeom>
        </p:spPr>
      </p:pic>
      <p:pic>
        <p:nvPicPr>
          <p:cNvPr id="11" name="Picture 10" descr="170px-AdamSmith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18" y="1350758"/>
            <a:ext cx="1893275" cy="48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6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2" grpId="0"/>
      <p:bldP spid="10" grpId="0"/>
      <p:bldP spid="13" grpId="0"/>
      <p:bldP spid="19" grpId="0"/>
      <p:bldP spid="21" grpId="0"/>
      <p:bldP spid="2" grpId="0"/>
      <p:bldP spid="3" grpId="0"/>
      <p:bldP spid="23" grpId="0"/>
      <p:bldP spid="24" grpId="0"/>
      <p:bldP spid="4" grpId="0" animBg="1"/>
      <p:bldP spid="4" grpId="1" animBg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63050"/>
              </p:ext>
            </p:extLst>
          </p:nvPr>
        </p:nvGraphicFramePr>
        <p:xfrm>
          <a:off x="512064" y="1367049"/>
          <a:ext cx="7836896" cy="51815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14671"/>
                <a:gridCol w="722222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3.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List</a:t>
                      </a:r>
                      <a:r>
                        <a:rPr lang="en-US" sz="2800" baseline="0" dirty="0" smtClean="0"/>
                        <a:t> the 5 forms of communication</a:t>
                      </a:r>
                      <a:endParaRPr lang="en-US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1.1 Communication: History and Forms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1675" y="2345593"/>
            <a:ext cx="668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 Intrapersonal Communication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66674" y="2822354"/>
            <a:ext cx="713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r>
              <a:rPr lang="en-US" sz="2400" b="1" dirty="0" smtClean="0"/>
              <a:t>. Interpersonal Communication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66674" y="3284019"/>
            <a:ext cx="713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  <a:r>
              <a:rPr lang="en-US" sz="2400" b="1" dirty="0" smtClean="0"/>
              <a:t>. Group Communication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71674" y="3759185"/>
            <a:ext cx="713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4. Public Communication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61674" y="4220850"/>
            <a:ext cx="713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</a:t>
            </a:r>
            <a:r>
              <a:rPr lang="en-US" sz="2400" b="1" dirty="0" smtClean="0"/>
              <a:t>. Mass Communication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7302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420103"/>
              </p:ext>
            </p:extLst>
          </p:nvPr>
        </p:nvGraphicFramePr>
        <p:xfrm>
          <a:off x="512064" y="1367049"/>
          <a:ext cx="7836896" cy="51815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14671"/>
                <a:gridCol w="722222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3.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List</a:t>
                      </a:r>
                      <a:r>
                        <a:rPr lang="en-US" sz="2800" baseline="0" dirty="0" smtClean="0"/>
                        <a:t> the 5 forms of communication</a:t>
                      </a:r>
                      <a:endParaRPr lang="en-US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1.1 Communication: History and Forms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4782" y="2345591"/>
            <a:ext cx="668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 Intrapersonal Communication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5" y="3230326"/>
            <a:ext cx="3245647" cy="225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0059" y="4559537"/>
            <a:ext cx="421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Intrapersonal communication is communication with ourselves that takes place in our heads.</a:t>
            </a:r>
          </a:p>
        </p:txBody>
      </p:sp>
    </p:spTree>
    <p:extLst>
      <p:ext uri="{BB962C8B-B14F-4D97-AF65-F5344CB8AC3E}">
        <p14:creationId xmlns:p14="http://schemas.microsoft.com/office/powerpoint/2010/main" val="175940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245491"/>
              </p:ext>
            </p:extLst>
          </p:nvPr>
        </p:nvGraphicFramePr>
        <p:xfrm>
          <a:off x="512064" y="1367049"/>
          <a:ext cx="7836896" cy="51815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14671"/>
                <a:gridCol w="7222225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3.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List</a:t>
                      </a:r>
                      <a:r>
                        <a:rPr lang="en-US" sz="2800" baseline="0" dirty="0" smtClean="0"/>
                        <a:t> the 5 forms of communication</a:t>
                      </a:r>
                      <a:endParaRPr lang="en-US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Subtitle 2"/>
          <p:cNvSpPr txBox="1">
            <a:spLocks/>
          </p:cNvSpPr>
          <p:nvPr/>
        </p:nvSpPr>
        <p:spPr>
          <a:xfrm>
            <a:off x="388340" y="140640"/>
            <a:ext cx="8409577" cy="980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rgbClr val="000000"/>
                </a:solidFill>
              </a:rPr>
              <a:t>Chapter 1 Introdction to Communication Studies 					            Keimyung University</a:t>
            </a:r>
          </a:p>
          <a:p>
            <a:pPr algn="l"/>
            <a:endParaRPr lang="en-US" sz="1600" b="1" dirty="0" smtClean="0">
              <a:solidFill>
                <a:srgbClr val="00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000000"/>
                </a:solidFill>
              </a:rPr>
              <a:t>1.1 Communication: History and Forms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4782" y="2345591"/>
            <a:ext cx="668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r>
              <a:rPr lang="en-US" sz="2400" b="1" dirty="0" smtClean="0"/>
              <a:t>. Interpersonal Communication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350059" y="4559537"/>
            <a:ext cx="421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Interpersonal communication is communication between people whose lives mutually influence one another.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3" y="3231472"/>
            <a:ext cx="3340498" cy="219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05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176204</TotalTime>
  <Words>625</Words>
  <Application>Microsoft Macintosh PowerPoint</Application>
  <PresentationFormat>On-screen Show (4:3)</PresentationFormat>
  <Paragraphs>203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1.1 Communication: History and Forms</vt:lpstr>
      <vt:lpstr>1.1 Communication: History and 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1.2 The Communication Process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Communication Studies</dc:title>
  <dc:creator>seanan clifford</dc:creator>
  <cp:lastModifiedBy>seanan clifford</cp:lastModifiedBy>
  <cp:revision>33</cp:revision>
  <dcterms:created xsi:type="dcterms:W3CDTF">2015-03-01T05:45:18Z</dcterms:created>
  <dcterms:modified xsi:type="dcterms:W3CDTF">2015-03-04T14:04:26Z</dcterms:modified>
</cp:coreProperties>
</file>