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415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0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318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26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413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353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79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541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680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346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274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4CC8A-AA4E-4444-A5CA-3F4D6BFC133F}" type="datetimeFigureOut">
              <a:rPr lang="en-US" smtClean="0"/>
              <a:pPr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20AEF-0C2B-427A-AD08-DCCFBDDF20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245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Mb3Ag95h5_U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ericanrhetoric.com/MovieSpeeches/moviespeechnetwork2.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dX25PDBb708" TargetMode="External"/><Relationship Id="rId5" Type="http://schemas.openxmlformats.org/officeDocument/2006/relationships/hyperlink" Target="http://www.americanrhetoric.com/MovieSpeeches/moviespeechthegreatdictator.html" TargetMode="External"/><Relationship Id="rId4" Type="http://schemas.openxmlformats.org/officeDocument/2006/relationships/hyperlink" Target="https://www.youtube.com/watch?v=QcvjoWOwnn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388340" y="140641"/>
            <a:ext cx="8409577" cy="64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 smtClean="0">
                <a:solidFill>
                  <a:schemeClr val="tx1"/>
                </a:solidFill>
              </a:rPr>
              <a:t>Chapter 3 Verbal Communication 		</a:t>
            </a:r>
            <a:r>
              <a:rPr lang="en-US" sz="1600" dirty="0">
                <a:solidFill>
                  <a:schemeClr val="tx1"/>
                </a:solidFill>
              </a:rPr>
              <a:t>	</a:t>
            </a:r>
            <a:r>
              <a:rPr lang="en-US" sz="1600" dirty="0" smtClean="0">
                <a:solidFill>
                  <a:schemeClr val="tx1"/>
                </a:solidFill>
              </a:rPr>
              <a:t>                      </a:t>
            </a:r>
            <a:r>
              <a:rPr lang="en-US" sz="1600" dirty="0" err="1" smtClean="0">
                <a:solidFill>
                  <a:schemeClr val="tx1"/>
                </a:solidFill>
              </a:rPr>
              <a:t>Keimyung</a:t>
            </a:r>
            <a:r>
              <a:rPr lang="en-US" sz="1600" dirty="0" smtClean="0">
                <a:solidFill>
                  <a:schemeClr val="tx1"/>
                </a:solidFill>
              </a:rPr>
              <a:t> University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8341" y="766609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/>
              <a:t>3.3 Using Words Well</a:t>
            </a:r>
            <a:endParaRPr lang="en-US" sz="32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491490"/>
              </p:ext>
            </p:extLst>
          </p:nvPr>
        </p:nvGraphicFramePr>
        <p:xfrm>
          <a:off x="1398152" y="2236634"/>
          <a:ext cx="6096000" cy="21031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78127"/>
                <a:gridCol w="5617873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LEARNING</a:t>
                      </a:r>
                      <a:r>
                        <a:rPr lang="en-US" sz="2400" baseline="0" dirty="0" smtClean="0"/>
                        <a:t> OBJECTIVES</a:t>
                      </a:r>
                      <a:endParaRPr lang="en-US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aseline="0" dirty="0" smtClean="0"/>
                        <a:t>Discuss how the process of abstraction and the creation of whole messages relate to language clarity.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smtClean="0"/>
                        <a:t>Employ figurative and evocative language.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1"/>
            <a:ext cx="8784976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77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388340" y="140641"/>
            <a:ext cx="8409577" cy="64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>
                <a:solidFill>
                  <a:schemeClr val="tx1"/>
                </a:solidFill>
              </a:rPr>
              <a:t>Chapter 3 Verbal Communication </a:t>
            </a:r>
            <a:r>
              <a:rPr lang="en-US" sz="1600" dirty="0" smtClean="0">
                <a:solidFill>
                  <a:schemeClr val="tx1"/>
                </a:solidFill>
              </a:rPr>
              <a:t>		</a:t>
            </a:r>
            <a:r>
              <a:rPr lang="en-US" sz="1600" dirty="0">
                <a:solidFill>
                  <a:schemeClr val="tx1"/>
                </a:solidFill>
              </a:rPr>
              <a:t>	</a:t>
            </a:r>
            <a:r>
              <a:rPr lang="en-US" sz="1600" dirty="0" smtClean="0">
                <a:solidFill>
                  <a:schemeClr val="tx1"/>
                </a:solidFill>
              </a:rPr>
              <a:t>   </a:t>
            </a:r>
            <a:r>
              <a:rPr lang="en-US" sz="1600" dirty="0" err="1" smtClean="0">
                <a:solidFill>
                  <a:schemeClr val="tx1"/>
                </a:solidFill>
              </a:rPr>
              <a:t>Keimyung</a:t>
            </a:r>
            <a:r>
              <a:rPr lang="en-US" sz="1600" dirty="0" smtClean="0">
                <a:solidFill>
                  <a:schemeClr val="tx1"/>
                </a:solidFill>
              </a:rPr>
              <a:t> University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7544" y="908720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3.3 Using Words Well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410874"/>
            <a:ext cx="216024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Levels of Abstraction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065221"/>
            <a:ext cx="5285011" cy="531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1916832"/>
            <a:ext cx="2592288" cy="39703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the example in the ladder of abstraction, take a common word referring to an object (like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bicycle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smartphone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and write its meaning, in your own words, at each step from most concrete to most abstract. Discuss how the meaning changes as the word/idea becomes more abstract and how the word becomes more difficult to define.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61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388340" y="140641"/>
            <a:ext cx="8409577" cy="64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>
                <a:solidFill>
                  <a:schemeClr val="tx1"/>
                </a:solidFill>
              </a:rPr>
              <a:t>Chapter 3 Verbal Communication </a:t>
            </a:r>
            <a:r>
              <a:rPr lang="en-US" sz="1600" dirty="0" smtClean="0">
                <a:solidFill>
                  <a:schemeClr val="tx1"/>
                </a:solidFill>
              </a:rPr>
              <a:t>		</a:t>
            </a:r>
            <a:r>
              <a:rPr lang="en-US" sz="1600" dirty="0">
                <a:solidFill>
                  <a:schemeClr val="tx1"/>
                </a:solidFill>
              </a:rPr>
              <a:t>	</a:t>
            </a:r>
            <a:r>
              <a:rPr lang="en-US" sz="1600" dirty="0" smtClean="0">
                <a:solidFill>
                  <a:schemeClr val="tx1"/>
                </a:solidFill>
              </a:rPr>
              <a:t>   </a:t>
            </a:r>
            <a:r>
              <a:rPr lang="en-US" sz="1600" dirty="0" err="1" smtClean="0">
                <a:solidFill>
                  <a:schemeClr val="tx1"/>
                </a:solidFill>
              </a:rPr>
              <a:t>Keimyung</a:t>
            </a:r>
            <a:r>
              <a:rPr lang="en-US" sz="1600" dirty="0" smtClean="0">
                <a:solidFill>
                  <a:schemeClr val="tx1"/>
                </a:solidFill>
              </a:rPr>
              <a:t> University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7544" y="692696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3.3 Using Words Well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2598095"/>
            <a:ext cx="18002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Whole Messages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71600" y="1239882"/>
            <a:ext cx="1835044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Partial Messages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71600" y="1922236"/>
            <a:ext cx="266429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Contaminated Messages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4427984" y="1240529"/>
            <a:ext cx="2884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“I don’t trust Bob </a:t>
            </a:r>
            <a:r>
              <a:rPr lang="en-US" dirty="0" smtClean="0"/>
              <a:t>anymore.”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427984" y="1905685"/>
            <a:ext cx="4338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“It looks like you wasted another semester.”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499992" y="2593148"/>
            <a:ext cx="39604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“Your dad and I talked, and he said you told him you failed your sociology class and are thinking about changing your major” </a:t>
            </a:r>
            <a:r>
              <a:rPr lang="en-US" b="1" dirty="0" smtClean="0"/>
              <a:t>(observation). </a:t>
            </a:r>
            <a:r>
              <a:rPr lang="en-US" dirty="0" smtClean="0"/>
              <a:t>“I think you’re hurting your chances of graduating on time and getting started on your career” </a:t>
            </a:r>
            <a:r>
              <a:rPr lang="en-US" b="1" dirty="0" smtClean="0"/>
              <a:t>(thought). </a:t>
            </a:r>
            <a:r>
              <a:rPr lang="en-US" dirty="0" smtClean="0"/>
              <a:t>“I feel anxious because we both took out loans to pay for your education” </a:t>
            </a:r>
            <a:r>
              <a:rPr lang="en-US" b="1" dirty="0" smtClean="0"/>
              <a:t>(feeling). “</a:t>
            </a:r>
            <a:r>
              <a:rPr lang="en-US" dirty="0" smtClean="0"/>
              <a:t>Would you be willing to talk about it with me?” </a:t>
            </a:r>
            <a:r>
              <a:rPr lang="en-US" b="1" dirty="0" smtClean="0"/>
              <a:t>(need).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7852" y="3172972"/>
            <a:ext cx="3958124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Decontaminate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following messages by rewriting them in a way that makes them whole (separate out each type of relevant expression). You can fill in details if needed to make your expressions more meaningful.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pairs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“I feel like you can’t ever take me seriously.”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“It looks like you’ve ruined another perfectly good relationship.”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93128" y="5517232"/>
            <a:ext cx="4083328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Jerry Springer</a:t>
            </a:r>
          </a:p>
          <a:p>
            <a:r>
              <a:rPr lang="en-US" dirty="0" smtClean="0">
                <a:hlinkClick r:id="rId2"/>
              </a:rPr>
              <a:t>https://www.youtube.com/watch?v=Mb3Ag95h5_U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31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5" grpId="0"/>
      <p:bldP spid="6" grpId="0"/>
      <p:bldP spid="10" grpId="0"/>
      <p:bldP spid="13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388340" y="140641"/>
            <a:ext cx="8409577" cy="64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>
                <a:solidFill>
                  <a:schemeClr val="tx1"/>
                </a:solidFill>
              </a:rPr>
              <a:t>Chapter 3 Verbal Communication </a:t>
            </a:r>
            <a:r>
              <a:rPr lang="en-US" sz="1600" dirty="0" smtClean="0">
                <a:solidFill>
                  <a:schemeClr val="tx1"/>
                </a:solidFill>
              </a:rPr>
              <a:t>		</a:t>
            </a:r>
            <a:r>
              <a:rPr lang="en-US" sz="1600" dirty="0">
                <a:solidFill>
                  <a:schemeClr val="tx1"/>
                </a:solidFill>
              </a:rPr>
              <a:t>	</a:t>
            </a:r>
            <a:r>
              <a:rPr lang="en-US" sz="1600" dirty="0" smtClean="0">
                <a:solidFill>
                  <a:schemeClr val="tx1"/>
                </a:solidFill>
              </a:rPr>
              <a:t>   </a:t>
            </a:r>
            <a:r>
              <a:rPr lang="en-US" sz="1600" dirty="0" err="1" smtClean="0">
                <a:solidFill>
                  <a:schemeClr val="tx1"/>
                </a:solidFill>
              </a:rPr>
              <a:t>Keimyung</a:t>
            </a:r>
            <a:r>
              <a:rPr lang="en-US" sz="1600" dirty="0" smtClean="0">
                <a:solidFill>
                  <a:schemeClr val="tx1"/>
                </a:solidFill>
              </a:rPr>
              <a:t> University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7544" y="692696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3.3 Using Words Well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02820" y="1240529"/>
            <a:ext cx="273307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Using Words Affectively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4427984" y="1905685"/>
            <a:ext cx="40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01981" y="2090351"/>
            <a:ext cx="191334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Affective language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902820" y="2708920"/>
            <a:ext cx="205235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Figurative Language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608" y="3265634"/>
            <a:ext cx="764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Simile</a:t>
            </a:r>
            <a:endParaRPr lang="en-US" b="1" dirty="0"/>
          </a:p>
        </p:txBody>
      </p:sp>
      <p:sp>
        <p:nvSpPr>
          <p:cNvPr id="15" name="Rectangle 14"/>
          <p:cNvSpPr/>
          <p:nvPr/>
        </p:nvSpPr>
        <p:spPr>
          <a:xfrm>
            <a:off x="1043608" y="3717032"/>
            <a:ext cx="11442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Metaphor</a:t>
            </a:r>
            <a:endParaRPr lang="en-US" b="1" dirty="0"/>
          </a:p>
        </p:txBody>
      </p:sp>
      <p:sp>
        <p:nvSpPr>
          <p:cNvPr id="16" name="Rectangle 15"/>
          <p:cNvSpPr/>
          <p:nvPr/>
        </p:nvSpPr>
        <p:spPr>
          <a:xfrm>
            <a:off x="1043608" y="4214208"/>
            <a:ext cx="1612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Personification</a:t>
            </a:r>
            <a:endParaRPr lang="en-US" b="1" dirty="0"/>
          </a:p>
        </p:txBody>
      </p:sp>
      <p:sp>
        <p:nvSpPr>
          <p:cNvPr id="17" name="Rectangle 16"/>
          <p:cNvSpPr/>
          <p:nvPr/>
        </p:nvSpPr>
        <p:spPr>
          <a:xfrm>
            <a:off x="902820" y="4725144"/>
            <a:ext cx="201401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Evocative Language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347865" y="2062589"/>
            <a:ext cx="54500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“</a:t>
            </a:r>
            <a:r>
              <a:rPr lang="en-US" b="1" dirty="0"/>
              <a:t>S</a:t>
            </a:r>
            <a:r>
              <a:rPr lang="en-US" b="1" dirty="0" smtClean="0"/>
              <a:t>peak from the heart</a:t>
            </a:r>
            <a:r>
              <a:rPr lang="en-US" dirty="0" smtClean="0"/>
              <a:t>” - “I’m so happy!” - “Why me!?”</a:t>
            </a:r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946" y="2698904"/>
            <a:ext cx="5516969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449125" y="7677472"/>
            <a:ext cx="5694875" cy="369331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Find a famous speech (for example, at http://www.americanrhetoric.com) and identify components of figurative language. How do these elements add to the meaning of the speech?</a:t>
            </a:r>
          </a:p>
          <a:p>
            <a:endParaRPr lang="en-US" dirty="0"/>
          </a:p>
          <a:p>
            <a:r>
              <a:rPr lang="en-US" sz="1600" b="1" dirty="0" smtClean="0"/>
              <a:t>Network: </a:t>
            </a:r>
            <a:r>
              <a:rPr lang="en-US" sz="1600" dirty="0" smtClean="0">
                <a:hlinkClick r:id="rId3"/>
              </a:rPr>
              <a:t>http://www.americanrhetoric.com/MovieSpeeches/moviespeechnetwork2.html</a:t>
            </a:r>
            <a:r>
              <a:rPr lang="en-US" sz="1600" dirty="0" smtClean="0"/>
              <a:t> </a:t>
            </a:r>
          </a:p>
          <a:p>
            <a:r>
              <a:rPr lang="en-US" sz="1600" dirty="0" err="1" smtClean="0"/>
              <a:t>Youtube</a:t>
            </a:r>
            <a:r>
              <a:rPr lang="en-US" sz="1600" dirty="0" smtClean="0"/>
              <a:t>: </a:t>
            </a:r>
            <a:r>
              <a:rPr lang="en-US" altLang="ko-KR" sz="1600" dirty="0" smtClean="0">
                <a:hlinkClick r:id="rId4"/>
              </a:rPr>
              <a:t>https://www.youtube.com/watch?v=QcvjoWOwnn4</a:t>
            </a:r>
            <a:r>
              <a:rPr lang="en-US" altLang="ko-KR" sz="1600" dirty="0" smtClean="0"/>
              <a:t> </a:t>
            </a:r>
            <a:endParaRPr lang="en-US" sz="1600" dirty="0" smtClean="0"/>
          </a:p>
          <a:p>
            <a:endParaRPr lang="en-US" sz="1600" dirty="0" smtClean="0"/>
          </a:p>
          <a:p>
            <a:r>
              <a:rPr lang="en-US" sz="1600" b="1" dirty="0" smtClean="0"/>
              <a:t>The Great Dictator:</a:t>
            </a:r>
          </a:p>
          <a:p>
            <a:r>
              <a:rPr lang="en-US" sz="1600" dirty="0" smtClean="0">
                <a:hlinkClick r:id="rId5"/>
              </a:rPr>
              <a:t>http://www.americanrhetoric.com/MovieSpeeches/moviespeechthegreatdictator.html</a:t>
            </a:r>
            <a:r>
              <a:rPr lang="en-US" sz="1600" dirty="0" smtClean="0"/>
              <a:t> </a:t>
            </a:r>
          </a:p>
          <a:p>
            <a:r>
              <a:rPr lang="en-US" sz="1600" dirty="0" err="1"/>
              <a:t>Youtube</a:t>
            </a:r>
            <a:r>
              <a:rPr lang="en-US" sz="1600" dirty="0" smtClean="0"/>
              <a:t>: </a:t>
            </a:r>
            <a:r>
              <a:rPr lang="en-US" sz="1600" dirty="0" smtClean="0">
                <a:hlinkClick r:id="rId6"/>
              </a:rPr>
              <a:t>https</a:t>
            </a:r>
            <a:r>
              <a:rPr lang="en-US" sz="1600" dirty="0">
                <a:hlinkClick r:id="rId6"/>
              </a:rPr>
              <a:t>://</a:t>
            </a:r>
            <a:r>
              <a:rPr lang="en-US" sz="1600" dirty="0" smtClean="0">
                <a:hlinkClick r:id="rId6"/>
              </a:rPr>
              <a:t>www.youtube.com/watch?v=dX25PDBb708</a:t>
            </a:r>
            <a:r>
              <a:rPr lang="en-US" sz="1600" dirty="0" smtClean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608183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14" grpId="0" animBg="1"/>
      <p:bldP spid="11" grpId="0"/>
      <p:bldP spid="15" grpId="0"/>
      <p:bldP spid="16" grpId="0"/>
      <p:bldP spid="17" grpId="0" animBg="1"/>
      <p:bldP spid="18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388340" y="140641"/>
            <a:ext cx="8409577" cy="64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dirty="0" smtClean="0">
                <a:solidFill>
                  <a:schemeClr val="tx1"/>
                </a:solidFill>
              </a:rPr>
              <a:t>Chapter 3 Verbal Communication 		</a:t>
            </a:r>
            <a:r>
              <a:rPr lang="en-US" sz="1600" dirty="0">
                <a:solidFill>
                  <a:schemeClr val="tx1"/>
                </a:solidFill>
              </a:rPr>
              <a:t>	</a:t>
            </a:r>
            <a:r>
              <a:rPr lang="en-US" sz="1600" dirty="0" smtClean="0">
                <a:solidFill>
                  <a:schemeClr val="tx1"/>
                </a:solidFill>
              </a:rPr>
              <a:t>                      </a:t>
            </a:r>
            <a:r>
              <a:rPr lang="en-US" sz="1600" dirty="0" err="1" smtClean="0">
                <a:solidFill>
                  <a:schemeClr val="tx1"/>
                </a:solidFill>
              </a:rPr>
              <a:t>Keimyung</a:t>
            </a:r>
            <a:r>
              <a:rPr lang="en-US" sz="1600" dirty="0" smtClean="0">
                <a:solidFill>
                  <a:schemeClr val="tx1"/>
                </a:solidFill>
              </a:rPr>
              <a:t> University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8341" y="766609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/>
              <a:t>3.3 Using Words Well</a:t>
            </a:r>
            <a:endParaRPr lang="en-US" sz="32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210669"/>
              </p:ext>
            </p:extLst>
          </p:nvPr>
        </p:nvGraphicFramePr>
        <p:xfrm>
          <a:off x="1398152" y="2236634"/>
          <a:ext cx="6096000" cy="21031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78127"/>
                <a:gridCol w="5617873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LEARNING</a:t>
                      </a:r>
                      <a:r>
                        <a:rPr lang="en-US" sz="2400" baseline="0" dirty="0" smtClean="0"/>
                        <a:t> OBJECTIVES</a:t>
                      </a:r>
                      <a:endParaRPr lang="en-US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1.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aseline="0" dirty="0" smtClean="0"/>
                        <a:t>Discuss how the process of abstraction and the creation of whole messages relate to language clarity.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smtClean="0"/>
                        <a:t>Employ figurative and evocative language.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1"/>
            <a:ext cx="8784976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16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418</Words>
  <Application>Microsoft Office PowerPoint</Application>
  <PresentationFormat>화면 슬라이드 쇼(4:3)</PresentationFormat>
  <Paragraphs>52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18</cp:revision>
  <cp:lastPrinted>2015-03-30T22:52:46Z</cp:lastPrinted>
  <dcterms:created xsi:type="dcterms:W3CDTF">2015-07-25T23:26:54Z</dcterms:created>
  <dcterms:modified xsi:type="dcterms:W3CDTF">2015-03-30T22:59:10Z</dcterms:modified>
</cp:coreProperties>
</file>