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258" r:id="rId3"/>
    <p:sldId id="259" r:id="rId4"/>
    <p:sldId id="260" r:id="rId5"/>
    <p:sldId id="261" r:id="rId6"/>
    <p:sldId id="262" r:id="rId7"/>
    <p:sldId id="263"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9" d="100"/>
          <a:sy n="109" d="100"/>
        </p:scale>
        <p:origin x="-1592"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ga-I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ga-IE" smtClean="0"/>
              <a:t>Click to edit Master subtitle style</a:t>
            </a:r>
            <a:endParaRPr lang="en-US"/>
          </a:p>
        </p:txBody>
      </p:sp>
      <p:sp>
        <p:nvSpPr>
          <p:cNvPr id="4" name="Date Placeholder 3"/>
          <p:cNvSpPr>
            <a:spLocks noGrp="1"/>
          </p:cNvSpPr>
          <p:nvPr>
            <p:ph type="dt" sz="half" idx="10"/>
          </p:nvPr>
        </p:nvSpPr>
        <p:spPr/>
        <p:txBody>
          <a:bodyPr/>
          <a:lstStyle/>
          <a:p>
            <a:fld id="{5A583CB2-D651-D448-9B9D-1EA7911547DC}" type="datetimeFigureOut">
              <a:rPr lang="en-US" smtClean="0"/>
              <a:t>3/23/15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F1B56C-0F69-324D-BC64-1F304E2A540D}" type="slidenum">
              <a:rPr lang="en-US" smtClean="0"/>
              <a:t>‹#›</a:t>
            </a:fld>
            <a:endParaRPr lang="en-US"/>
          </a:p>
        </p:txBody>
      </p:sp>
    </p:spTree>
    <p:extLst>
      <p:ext uri="{BB962C8B-B14F-4D97-AF65-F5344CB8AC3E}">
        <p14:creationId xmlns:p14="http://schemas.microsoft.com/office/powerpoint/2010/main" val="2135221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Date Placeholder 3"/>
          <p:cNvSpPr>
            <a:spLocks noGrp="1"/>
          </p:cNvSpPr>
          <p:nvPr>
            <p:ph type="dt" sz="half" idx="10"/>
          </p:nvPr>
        </p:nvSpPr>
        <p:spPr/>
        <p:txBody>
          <a:bodyPr/>
          <a:lstStyle/>
          <a:p>
            <a:fld id="{5A583CB2-D651-D448-9B9D-1EA7911547DC}" type="datetimeFigureOut">
              <a:rPr lang="en-US" smtClean="0"/>
              <a:t>3/23/15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F1B56C-0F69-324D-BC64-1F304E2A540D}" type="slidenum">
              <a:rPr lang="en-US" smtClean="0"/>
              <a:t>‹#›</a:t>
            </a:fld>
            <a:endParaRPr lang="en-US"/>
          </a:p>
        </p:txBody>
      </p:sp>
    </p:spTree>
    <p:extLst>
      <p:ext uri="{BB962C8B-B14F-4D97-AF65-F5344CB8AC3E}">
        <p14:creationId xmlns:p14="http://schemas.microsoft.com/office/powerpoint/2010/main" val="1801849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ga-I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Date Placeholder 3"/>
          <p:cNvSpPr>
            <a:spLocks noGrp="1"/>
          </p:cNvSpPr>
          <p:nvPr>
            <p:ph type="dt" sz="half" idx="10"/>
          </p:nvPr>
        </p:nvSpPr>
        <p:spPr/>
        <p:txBody>
          <a:bodyPr/>
          <a:lstStyle/>
          <a:p>
            <a:fld id="{5A583CB2-D651-D448-9B9D-1EA7911547DC}" type="datetimeFigureOut">
              <a:rPr lang="en-US" smtClean="0"/>
              <a:t>3/23/15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F1B56C-0F69-324D-BC64-1F304E2A540D}" type="slidenum">
              <a:rPr lang="en-US" smtClean="0"/>
              <a:t>‹#›</a:t>
            </a:fld>
            <a:endParaRPr lang="en-US"/>
          </a:p>
        </p:txBody>
      </p:sp>
    </p:spTree>
    <p:extLst>
      <p:ext uri="{BB962C8B-B14F-4D97-AF65-F5344CB8AC3E}">
        <p14:creationId xmlns:p14="http://schemas.microsoft.com/office/powerpoint/2010/main" val="4197636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smtClean="0"/>
              <a:t>Click to edit Master title style</a:t>
            </a:r>
            <a:endParaRPr lang="en-US"/>
          </a:p>
        </p:txBody>
      </p:sp>
      <p:sp>
        <p:nvSpPr>
          <p:cNvPr id="3" name="Content Placeholder 2"/>
          <p:cNvSpPr>
            <a:spLocks noGrp="1"/>
          </p:cNvSpPr>
          <p:nvPr>
            <p:ph idx="1"/>
          </p:nvPr>
        </p:nvSpPr>
        <p:spPr/>
        <p:txBody>
          <a:body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Date Placeholder 3"/>
          <p:cNvSpPr>
            <a:spLocks noGrp="1"/>
          </p:cNvSpPr>
          <p:nvPr>
            <p:ph type="dt" sz="half" idx="10"/>
          </p:nvPr>
        </p:nvSpPr>
        <p:spPr/>
        <p:txBody>
          <a:bodyPr/>
          <a:lstStyle/>
          <a:p>
            <a:fld id="{5A583CB2-D651-D448-9B9D-1EA7911547DC}" type="datetimeFigureOut">
              <a:rPr lang="en-US" smtClean="0"/>
              <a:t>3/23/15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F1B56C-0F69-324D-BC64-1F304E2A540D}" type="slidenum">
              <a:rPr lang="en-US" smtClean="0"/>
              <a:t>‹#›</a:t>
            </a:fld>
            <a:endParaRPr lang="en-US"/>
          </a:p>
        </p:txBody>
      </p:sp>
    </p:spTree>
    <p:extLst>
      <p:ext uri="{BB962C8B-B14F-4D97-AF65-F5344CB8AC3E}">
        <p14:creationId xmlns:p14="http://schemas.microsoft.com/office/powerpoint/2010/main" val="2435475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ga-I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ga-IE" smtClean="0"/>
              <a:t>Click to edit Master text styles</a:t>
            </a:r>
          </a:p>
        </p:txBody>
      </p:sp>
      <p:sp>
        <p:nvSpPr>
          <p:cNvPr id="4" name="Date Placeholder 3"/>
          <p:cNvSpPr>
            <a:spLocks noGrp="1"/>
          </p:cNvSpPr>
          <p:nvPr>
            <p:ph type="dt" sz="half" idx="10"/>
          </p:nvPr>
        </p:nvSpPr>
        <p:spPr/>
        <p:txBody>
          <a:bodyPr/>
          <a:lstStyle/>
          <a:p>
            <a:fld id="{5A583CB2-D651-D448-9B9D-1EA7911547DC}" type="datetimeFigureOut">
              <a:rPr lang="en-US" smtClean="0"/>
              <a:t>3/23/15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F1B56C-0F69-324D-BC64-1F304E2A540D}" type="slidenum">
              <a:rPr lang="en-US" smtClean="0"/>
              <a:t>‹#›</a:t>
            </a:fld>
            <a:endParaRPr lang="en-US"/>
          </a:p>
        </p:txBody>
      </p:sp>
    </p:spTree>
    <p:extLst>
      <p:ext uri="{BB962C8B-B14F-4D97-AF65-F5344CB8AC3E}">
        <p14:creationId xmlns:p14="http://schemas.microsoft.com/office/powerpoint/2010/main" val="2538898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5" name="Date Placeholder 4"/>
          <p:cNvSpPr>
            <a:spLocks noGrp="1"/>
          </p:cNvSpPr>
          <p:nvPr>
            <p:ph type="dt" sz="half" idx="10"/>
          </p:nvPr>
        </p:nvSpPr>
        <p:spPr/>
        <p:txBody>
          <a:bodyPr/>
          <a:lstStyle/>
          <a:p>
            <a:fld id="{5A583CB2-D651-D448-9B9D-1EA7911547DC}" type="datetimeFigureOut">
              <a:rPr lang="en-US" smtClean="0"/>
              <a:t>3/23/15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F1B56C-0F69-324D-BC64-1F304E2A540D}" type="slidenum">
              <a:rPr lang="en-US" smtClean="0"/>
              <a:t>‹#›</a:t>
            </a:fld>
            <a:endParaRPr lang="en-US"/>
          </a:p>
        </p:txBody>
      </p:sp>
    </p:spTree>
    <p:extLst>
      <p:ext uri="{BB962C8B-B14F-4D97-AF65-F5344CB8AC3E}">
        <p14:creationId xmlns:p14="http://schemas.microsoft.com/office/powerpoint/2010/main" val="236966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ga-I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ga-I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ga-I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7" name="Date Placeholder 6"/>
          <p:cNvSpPr>
            <a:spLocks noGrp="1"/>
          </p:cNvSpPr>
          <p:nvPr>
            <p:ph type="dt" sz="half" idx="10"/>
          </p:nvPr>
        </p:nvSpPr>
        <p:spPr/>
        <p:txBody>
          <a:bodyPr/>
          <a:lstStyle/>
          <a:p>
            <a:fld id="{5A583CB2-D651-D448-9B9D-1EA7911547DC}" type="datetimeFigureOut">
              <a:rPr lang="en-US" smtClean="0"/>
              <a:t>3/23/15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F1B56C-0F69-324D-BC64-1F304E2A540D}" type="slidenum">
              <a:rPr lang="en-US" smtClean="0"/>
              <a:t>‹#›</a:t>
            </a:fld>
            <a:endParaRPr lang="en-US"/>
          </a:p>
        </p:txBody>
      </p:sp>
    </p:spTree>
    <p:extLst>
      <p:ext uri="{BB962C8B-B14F-4D97-AF65-F5344CB8AC3E}">
        <p14:creationId xmlns:p14="http://schemas.microsoft.com/office/powerpoint/2010/main" val="1930584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ga-IE" smtClean="0"/>
              <a:t>Click to edit Master title style</a:t>
            </a:r>
            <a:endParaRPr lang="en-US"/>
          </a:p>
        </p:txBody>
      </p:sp>
      <p:sp>
        <p:nvSpPr>
          <p:cNvPr id="3" name="Date Placeholder 2"/>
          <p:cNvSpPr>
            <a:spLocks noGrp="1"/>
          </p:cNvSpPr>
          <p:nvPr>
            <p:ph type="dt" sz="half" idx="10"/>
          </p:nvPr>
        </p:nvSpPr>
        <p:spPr/>
        <p:txBody>
          <a:bodyPr/>
          <a:lstStyle/>
          <a:p>
            <a:fld id="{5A583CB2-D651-D448-9B9D-1EA7911547DC}" type="datetimeFigureOut">
              <a:rPr lang="en-US" smtClean="0"/>
              <a:t>3/23/15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F1B56C-0F69-324D-BC64-1F304E2A540D}" type="slidenum">
              <a:rPr lang="en-US" smtClean="0"/>
              <a:t>‹#›</a:t>
            </a:fld>
            <a:endParaRPr lang="en-US"/>
          </a:p>
        </p:txBody>
      </p:sp>
    </p:spTree>
    <p:extLst>
      <p:ext uri="{BB962C8B-B14F-4D97-AF65-F5344CB8AC3E}">
        <p14:creationId xmlns:p14="http://schemas.microsoft.com/office/powerpoint/2010/main" val="3652970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583CB2-D651-D448-9B9D-1EA7911547DC}" type="datetimeFigureOut">
              <a:rPr lang="en-US" smtClean="0"/>
              <a:t>3/23/15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F1B56C-0F69-324D-BC64-1F304E2A540D}" type="slidenum">
              <a:rPr lang="en-US" smtClean="0"/>
              <a:t>‹#›</a:t>
            </a:fld>
            <a:endParaRPr lang="en-US"/>
          </a:p>
        </p:txBody>
      </p:sp>
    </p:spTree>
    <p:extLst>
      <p:ext uri="{BB962C8B-B14F-4D97-AF65-F5344CB8AC3E}">
        <p14:creationId xmlns:p14="http://schemas.microsoft.com/office/powerpoint/2010/main" val="1094250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ga-I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ga-IE" smtClean="0"/>
              <a:t>Click to edit Master text styles</a:t>
            </a:r>
          </a:p>
        </p:txBody>
      </p:sp>
      <p:sp>
        <p:nvSpPr>
          <p:cNvPr id="5" name="Date Placeholder 4"/>
          <p:cNvSpPr>
            <a:spLocks noGrp="1"/>
          </p:cNvSpPr>
          <p:nvPr>
            <p:ph type="dt" sz="half" idx="10"/>
          </p:nvPr>
        </p:nvSpPr>
        <p:spPr/>
        <p:txBody>
          <a:bodyPr/>
          <a:lstStyle/>
          <a:p>
            <a:fld id="{5A583CB2-D651-D448-9B9D-1EA7911547DC}" type="datetimeFigureOut">
              <a:rPr lang="en-US" smtClean="0"/>
              <a:t>3/23/15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F1B56C-0F69-324D-BC64-1F304E2A540D}" type="slidenum">
              <a:rPr lang="en-US" smtClean="0"/>
              <a:t>‹#›</a:t>
            </a:fld>
            <a:endParaRPr lang="en-US"/>
          </a:p>
        </p:txBody>
      </p:sp>
    </p:spTree>
    <p:extLst>
      <p:ext uri="{BB962C8B-B14F-4D97-AF65-F5344CB8AC3E}">
        <p14:creationId xmlns:p14="http://schemas.microsoft.com/office/powerpoint/2010/main" val="21779237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ga-I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ga-IE" smtClean="0"/>
              <a:t>Click to edit Master text styles</a:t>
            </a:r>
          </a:p>
        </p:txBody>
      </p:sp>
      <p:sp>
        <p:nvSpPr>
          <p:cNvPr id="5" name="Date Placeholder 4"/>
          <p:cNvSpPr>
            <a:spLocks noGrp="1"/>
          </p:cNvSpPr>
          <p:nvPr>
            <p:ph type="dt" sz="half" idx="10"/>
          </p:nvPr>
        </p:nvSpPr>
        <p:spPr/>
        <p:txBody>
          <a:bodyPr/>
          <a:lstStyle/>
          <a:p>
            <a:fld id="{5A583CB2-D651-D448-9B9D-1EA7911547DC}" type="datetimeFigureOut">
              <a:rPr lang="en-US" smtClean="0"/>
              <a:t>3/23/15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F1B56C-0F69-324D-BC64-1F304E2A540D}" type="slidenum">
              <a:rPr lang="en-US" smtClean="0"/>
              <a:t>‹#›</a:t>
            </a:fld>
            <a:endParaRPr lang="en-US"/>
          </a:p>
        </p:txBody>
      </p:sp>
    </p:spTree>
    <p:extLst>
      <p:ext uri="{BB962C8B-B14F-4D97-AF65-F5344CB8AC3E}">
        <p14:creationId xmlns:p14="http://schemas.microsoft.com/office/powerpoint/2010/main" val="208458657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ga-IE"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ga-IE" smtClean="0"/>
              <a:t>Click to edit Master text styles</a:t>
            </a:r>
          </a:p>
          <a:p>
            <a:pPr lvl="1"/>
            <a:r>
              <a:rPr lang="ga-IE" smtClean="0"/>
              <a:t>Second level</a:t>
            </a:r>
          </a:p>
          <a:p>
            <a:pPr lvl="2"/>
            <a:r>
              <a:rPr lang="ga-IE" smtClean="0"/>
              <a:t>Third level</a:t>
            </a:r>
          </a:p>
          <a:p>
            <a:pPr lvl="3"/>
            <a:r>
              <a:rPr lang="ga-IE" smtClean="0"/>
              <a:t>Fourth level</a:t>
            </a:r>
          </a:p>
          <a:p>
            <a:pPr lvl="4"/>
            <a:r>
              <a:rPr lang="ga-IE"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583CB2-D651-D448-9B9D-1EA7911547DC}" type="datetimeFigureOut">
              <a:rPr lang="en-US" smtClean="0"/>
              <a:t>3/23/15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B56C-0F69-324D-BC64-1F304E2A540D}" type="slidenum">
              <a:rPr lang="en-US" smtClean="0"/>
              <a:t>‹#›</a:t>
            </a:fld>
            <a:endParaRPr lang="en-US"/>
          </a:p>
        </p:txBody>
      </p:sp>
    </p:spTree>
    <p:extLst>
      <p:ext uri="{BB962C8B-B14F-4D97-AF65-F5344CB8AC3E}">
        <p14:creationId xmlns:p14="http://schemas.microsoft.com/office/powerpoint/2010/main" val="26173297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s://www.youtube.com/watch?v=utDs2tI14IQ" TargetMode="Externa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dailymotion.com/video/x1y1ez7_tony-abbott-last-week-tonight_news" TargetMode="External"/><Relationship Id="rId3" Type="http://schemas.openxmlformats.org/officeDocument/2006/relationships/hyperlink" Target="https://www.youtube.com/watch?v=kAG39jKi0lI"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388340" y="140641"/>
            <a:ext cx="8409577" cy="6448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600" dirty="0" smtClean="0">
                <a:solidFill>
                  <a:schemeClr val="tx1"/>
                </a:solidFill>
              </a:rPr>
              <a:t>Chapter 3 Verbal Communication		</a:t>
            </a:r>
            <a:r>
              <a:rPr lang="en-US" sz="1600" dirty="0">
                <a:solidFill>
                  <a:schemeClr val="tx1"/>
                </a:solidFill>
              </a:rPr>
              <a:t>	</a:t>
            </a:r>
            <a:r>
              <a:rPr lang="en-US" sz="1600" dirty="0" smtClean="0">
                <a:solidFill>
                  <a:schemeClr val="tx1"/>
                </a:solidFill>
              </a:rPr>
              <a:t>   Keimyung University</a:t>
            </a:r>
            <a:endParaRPr lang="en-US" sz="1600" dirty="0">
              <a:solidFill>
                <a:schemeClr val="tx1"/>
              </a:solidFill>
            </a:endParaRPr>
          </a:p>
        </p:txBody>
      </p:sp>
      <p:sp>
        <p:nvSpPr>
          <p:cNvPr id="5" name="Title 1"/>
          <p:cNvSpPr txBox="1">
            <a:spLocks/>
          </p:cNvSpPr>
          <p:nvPr/>
        </p:nvSpPr>
        <p:spPr>
          <a:xfrm>
            <a:off x="388341" y="766610"/>
            <a:ext cx="7772400" cy="433432"/>
          </a:xfrm>
          <a:prstGeom prst="rect">
            <a:avLst/>
          </a:prstGeom>
        </p:spPr>
        <p:txBody>
          <a:bodyPr vert="horz" lIns="91440" tIns="45720" rIns="91440" bIns="45720" rtlCol="0" anchor="ctr">
            <a:normAutofit fontScale="8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smtClean="0"/>
              <a:t>3.1 Language and Meaning</a:t>
            </a:r>
            <a:endParaRPr lang="en-US" sz="3200" b="1" dirty="0"/>
          </a:p>
        </p:txBody>
      </p:sp>
      <p:sp>
        <p:nvSpPr>
          <p:cNvPr id="2" name="TextBox 1"/>
          <p:cNvSpPr txBox="1"/>
          <p:nvPr/>
        </p:nvSpPr>
        <p:spPr>
          <a:xfrm>
            <a:off x="388340" y="1549568"/>
            <a:ext cx="8269183" cy="4975721"/>
          </a:xfrm>
          <a:prstGeom prst="rect">
            <a:avLst/>
          </a:prstGeom>
          <a:noFill/>
        </p:spPr>
        <p:txBody>
          <a:bodyPr wrap="square" rtlCol="0">
            <a:spAutoFit/>
          </a:bodyPr>
          <a:lstStyle/>
          <a:p>
            <a:pPr marL="457200" indent="-457200">
              <a:buFont typeface="Arial"/>
              <a:buChar char="•"/>
            </a:pPr>
            <a:r>
              <a:rPr lang="en-US" sz="3200" dirty="0" smtClean="0"/>
              <a:t>Language is </a:t>
            </a:r>
            <a:r>
              <a:rPr lang="en-US" sz="3200" b="1" dirty="0" smtClean="0"/>
              <a:t>Symbolic</a:t>
            </a:r>
          </a:p>
          <a:p>
            <a:pPr marL="914400" lvl="1" indent="-457200">
              <a:lnSpc>
                <a:spcPct val="150000"/>
              </a:lnSpc>
              <a:buFont typeface="Arial"/>
              <a:buChar char="•"/>
            </a:pPr>
            <a:r>
              <a:rPr lang="en-US" sz="3200" dirty="0"/>
              <a:t>W</a:t>
            </a:r>
            <a:r>
              <a:rPr lang="en-US" sz="3200" dirty="0" smtClean="0"/>
              <a:t>e combine symbols to give us language systems or </a:t>
            </a:r>
            <a:r>
              <a:rPr lang="en-US" sz="3200" b="1" dirty="0" smtClean="0"/>
              <a:t>codes</a:t>
            </a:r>
          </a:p>
          <a:p>
            <a:pPr marL="914400" lvl="1" indent="-457200">
              <a:lnSpc>
                <a:spcPct val="150000"/>
              </a:lnSpc>
              <a:buFont typeface="Arial"/>
              <a:buChar char="•"/>
            </a:pPr>
            <a:r>
              <a:rPr lang="en-US" sz="3200" dirty="0" smtClean="0"/>
              <a:t>These </a:t>
            </a:r>
            <a:r>
              <a:rPr lang="en-US" sz="3200" b="1" dirty="0" smtClean="0"/>
              <a:t>codes</a:t>
            </a:r>
            <a:r>
              <a:rPr lang="en-US" sz="3200" dirty="0" smtClean="0"/>
              <a:t> help us organize, understand and generate meaning</a:t>
            </a:r>
          </a:p>
          <a:p>
            <a:pPr marL="914400" lvl="1" indent="-457200">
              <a:lnSpc>
                <a:spcPct val="150000"/>
              </a:lnSpc>
              <a:buFont typeface="Arial"/>
              <a:buChar char="•"/>
            </a:pPr>
            <a:r>
              <a:rPr lang="en-US" sz="3200" dirty="0" smtClean="0"/>
              <a:t>Symbolic nature of Human communication = </a:t>
            </a:r>
            <a:r>
              <a:rPr lang="en-US" sz="3200" b="1" dirty="0" smtClean="0"/>
              <a:t>Displacement</a:t>
            </a:r>
            <a:r>
              <a:rPr lang="en-US" sz="3200" dirty="0" smtClean="0"/>
              <a:t> - </a:t>
            </a:r>
            <a:r>
              <a:rPr lang="en-US" sz="3200" i="1" dirty="0" smtClean="0"/>
              <a:t>calculate</a:t>
            </a:r>
            <a:endParaRPr lang="en-US" sz="3200" i="1" dirty="0"/>
          </a:p>
        </p:txBody>
      </p:sp>
    </p:spTree>
    <p:extLst>
      <p:ext uri="{BB962C8B-B14F-4D97-AF65-F5344CB8AC3E}">
        <p14:creationId xmlns:p14="http://schemas.microsoft.com/office/powerpoint/2010/main" val="15092322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fade">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fade">
                                      <p:cBhvr>
                                        <p:cTn id="2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388340" y="140641"/>
            <a:ext cx="8409577" cy="6448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600" dirty="0" smtClean="0">
                <a:solidFill>
                  <a:schemeClr val="tx1"/>
                </a:solidFill>
              </a:rPr>
              <a:t>Chapter 3 Verbal Communication		</a:t>
            </a:r>
            <a:r>
              <a:rPr lang="en-US" sz="1600" dirty="0">
                <a:solidFill>
                  <a:schemeClr val="tx1"/>
                </a:solidFill>
              </a:rPr>
              <a:t>	</a:t>
            </a:r>
            <a:r>
              <a:rPr lang="en-US" sz="1600" dirty="0" smtClean="0">
                <a:solidFill>
                  <a:schemeClr val="tx1"/>
                </a:solidFill>
              </a:rPr>
              <a:t>   Keimyung University</a:t>
            </a:r>
            <a:endParaRPr lang="en-US" sz="1600" dirty="0">
              <a:solidFill>
                <a:schemeClr val="tx1"/>
              </a:solidFill>
            </a:endParaRPr>
          </a:p>
        </p:txBody>
      </p:sp>
      <p:sp>
        <p:nvSpPr>
          <p:cNvPr id="5" name="Title 1"/>
          <p:cNvSpPr txBox="1">
            <a:spLocks/>
          </p:cNvSpPr>
          <p:nvPr/>
        </p:nvSpPr>
        <p:spPr>
          <a:xfrm>
            <a:off x="388341" y="766610"/>
            <a:ext cx="7772400" cy="433432"/>
          </a:xfrm>
          <a:prstGeom prst="rect">
            <a:avLst/>
          </a:prstGeom>
        </p:spPr>
        <p:txBody>
          <a:bodyPr vert="horz" lIns="91440" tIns="45720" rIns="91440" bIns="45720" rtlCol="0" anchor="ctr">
            <a:normAutofit fontScale="8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smtClean="0"/>
              <a:t>The Triangle of Meaning</a:t>
            </a:r>
            <a:endParaRPr lang="en-US" sz="3200" b="1" dirty="0"/>
          </a:p>
        </p:txBody>
      </p:sp>
      <p:pic>
        <p:nvPicPr>
          <p:cNvPr id="3" name="Picture 2"/>
          <p:cNvPicPr>
            <a:picLocks noChangeAspect="1"/>
          </p:cNvPicPr>
          <p:nvPr/>
        </p:nvPicPr>
        <p:blipFill>
          <a:blip r:embed="rId2"/>
          <a:stretch>
            <a:fillRect/>
          </a:stretch>
        </p:blipFill>
        <p:spPr>
          <a:xfrm>
            <a:off x="477737" y="1591658"/>
            <a:ext cx="8226397" cy="4693183"/>
          </a:xfrm>
          <a:prstGeom prst="rect">
            <a:avLst/>
          </a:prstGeom>
        </p:spPr>
      </p:pic>
      <p:sp>
        <p:nvSpPr>
          <p:cNvPr id="6" name="Rectangle 5"/>
          <p:cNvSpPr/>
          <p:nvPr/>
        </p:nvSpPr>
        <p:spPr>
          <a:xfrm>
            <a:off x="477737" y="1222326"/>
            <a:ext cx="8315793" cy="369332"/>
          </a:xfrm>
          <a:prstGeom prst="rect">
            <a:avLst/>
          </a:prstGeom>
        </p:spPr>
        <p:txBody>
          <a:bodyPr wrap="square">
            <a:spAutoFit/>
          </a:bodyPr>
          <a:lstStyle/>
          <a:p>
            <a:r>
              <a:rPr lang="en-US" dirty="0"/>
              <a:t>A</a:t>
            </a:r>
            <a:r>
              <a:rPr lang="en-US" dirty="0" smtClean="0"/>
              <a:t> model of communication</a:t>
            </a:r>
            <a:endParaRPr lang="en-US" dirty="0"/>
          </a:p>
        </p:txBody>
      </p:sp>
      <p:sp>
        <p:nvSpPr>
          <p:cNvPr id="7" name="Rectangle 6"/>
          <p:cNvSpPr/>
          <p:nvPr/>
        </p:nvSpPr>
        <p:spPr>
          <a:xfrm>
            <a:off x="4898086" y="2723913"/>
            <a:ext cx="3806048" cy="523220"/>
          </a:xfrm>
          <a:prstGeom prst="rect">
            <a:avLst/>
          </a:prstGeom>
        </p:spPr>
        <p:txBody>
          <a:bodyPr wrap="square">
            <a:spAutoFit/>
          </a:bodyPr>
          <a:lstStyle/>
          <a:p>
            <a:r>
              <a:rPr lang="en-US" sz="2800" dirty="0" smtClean="0"/>
              <a:t>We need </a:t>
            </a:r>
            <a:r>
              <a:rPr lang="en-US" sz="2800" b="1" dirty="0" smtClean="0">
                <a:solidFill>
                  <a:srgbClr val="FF0000"/>
                </a:solidFill>
              </a:rPr>
              <a:t>Clarification!</a:t>
            </a:r>
            <a:endParaRPr lang="en-US" sz="2800" b="1" dirty="0">
              <a:solidFill>
                <a:srgbClr val="FF0000"/>
              </a:solidFill>
            </a:endParaRPr>
          </a:p>
        </p:txBody>
      </p:sp>
    </p:spTree>
    <p:extLst>
      <p:ext uri="{BB962C8B-B14F-4D97-AF65-F5344CB8AC3E}">
        <p14:creationId xmlns:p14="http://schemas.microsoft.com/office/powerpoint/2010/main" val="40576956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388340" y="140641"/>
            <a:ext cx="8409577" cy="6448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600" dirty="0" smtClean="0">
                <a:solidFill>
                  <a:schemeClr val="tx1"/>
                </a:solidFill>
              </a:rPr>
              <a:t>Chapter 3 Verbal Communication		</a:t>
            </a:r>
            <a:r>
              <a:rPr lang="en-US" sz="1600" dirty="0">
                <a:solidFill>
                  <a:schemeClr val="tx1"/>
                </a:solidFill>
              </a:rPr>
              <a:t>	</a:t>
            </a:r>
            <a:r>
              <a:rPr lang="en-US" sz="1600" dirty="0" smtClean="0">
                <a:solidFill>
                  <a:schemeClr val="tx1"/>
                </a:solidFill>
              </a:rPr>
              <a:t>   Keimyung University</a:t>
            </a:r>
            <a:endParaRPr lang="en-US" sz="1600" dirty="0">
              <a:solidFill>
                <a:schemeClr val="tx1"/>
              </a:solidFill>
            </a:endParaRPr>
          </a:p>
        </p:txBody>
      </p:sp>
      <p:sp>
        <p:nvSpPr>
          <p:cNvPr id="5" name="Title 1"/>
          <p:cNvSpPr txBox="1">
            <a:spLocks/>
          </p:cNvSpPr>
          <p:nvPr/>
        </p:nvSpPr>
        <p:spPr>
          <a:xfrm>
            <a:off x="388341" y="766610"/>
            <a:ext cx="7772400" cy="433432"/>
          </a:xfrm>
          <a:prstGeom prst="rect">
            <a:avLst/>
          </a:prstGeom>
        </p:spPr>
        <p:txBody>
          <a:bodyPr vert="horz" lIns="91440" tIns="45720" rIns="91440" bIns="45720" rtlCol="0" anchor="ctr">
            <a:normAutofit fontScale="8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smtClean="0"/>
              <a:t>Definitions</a:t>
            </a:r>
            <a:endParaRPr lang="en-US" sz="3200" b="1" dirty="0"/>
          </a:p>
        </p:txBody>
      </p:sp>
      <p:sp>
        <p:nvSpPr>
          <p:cNvPr id="6" name="Rectangle 5"/>
          <p:cNvSpPr/>
          <p:nvPr/>
        </p:nvSpPr>
        <p:spPr>
          <a:xfrm>
            <a:off x="482124" y="1200042"/>
            <a:ext cx="8315793" cy="954107"/>
          </a:xfrm>
          <a:prstGeom prst="rect">
            <a:avLst/>
          </a:prstGeom>
        </p:spPr>
        <p:txBody>
          <a:bodyPr wrap="square">
            <a:spAutoFit/>
          </a:bodyPr>
          <a:lstStyle/>
          <a:p>
            <a:pPr marL="457200" indent="-457200">
              <a:buFont typeface="Arial"/>
              <a:buChar char="•"/>
            </a:pPr>
            <a:r>
              <a:rPr lang="en-US" sz="2800" b="1" dirty="0" smtClean="0"/>
              <a:t>Denotation &amp; Connotation</a:t>
            </a:r>
            <a:r>
              <a:rPr lang="en-US" sz="2800" dirty="0" smtClean="0"/>
              <a:t> </a:t>
            </a:r>
          </a:p>
          <a:p>
            <a:r>
              <a:rPr lang="en-US" sz="2800" dirty="0" smtClean="0"/>
              <a:t> 		- monosemic / polysemic words</a:t>
            </a:r>
          </a:p>
        </p:txBody>
      </p:sp>
      <p:graphicFrame>
        <p:nvGraphicFramePr>
          <p:cNvPr id="8" name="Table 7"/>
          <p:cNvGraphicFramePr>
            <a:graphicFrameLocks noGrp="1"/>
          </p:cNvGraphicFramePr>
          <p:nvPr>
            <p:extLst>
              <p:ext uri="{D42A27DB-BD31-4B8C-83A1-F6EECF244321}">
                <p14:modId xmlns:p14="http://schemas.microsoft.com/office/powerpoint/2010/main" val="3277804855"/>
              </p:ext>
            </p:extLst>
          </p:nvPr>
        </p:nvGraphicFramePr>
        <p:xfrm>
          <a:off x="388341" y="2208069"/>
          <a:ext cx="8292488" cy="4399280"/>
        </p:xfrm>
        <a:graphic>
          <a:graphicData uri="http://schemas.openxmlformats.org/drawingml/2006/table">
            <a:tbl>
              <a:tblPr firstRow="1" bandRow="1">
                <a:tableStyleId>{2D5ABB26-0587-4C30-8999-92F81FD0307C}</a:tableStyleId>
              </a:tblPr>
              <a:tblGrid>
                <a:gridCol w="2073122"/>
                <a:gridCol w="2073122"/>
                <a:gridCol w="2073122"/>
                <a:gridCol w="2073122"/>
              </a:tblGrid>
              <a:tr h="370840">
                <a:tc gridSpan="2">
                  <a:txBody>
                    <a:bodyPr/>
                    <a:lstStyle/>
                    <a:p>
                      <a:pPr algn="ctr"/>
                      <a:r>
                        <a:rPr lang="en-US" b="1" dirty="0" smtClean="0"/>
                        <a:t>Cowboy</a:t>
                      </a:r>
                      <a:r>
                        <a:rPr lang="en-US" dirty="0" smtClean="0"/>
                        <a:t> - poylsemic</a:t>
                      </a:r>
                      <a:endParaRPr lang="en-US" dirty="0"/>
                    </a:p>
                  </a:txBody>
                  <a:tcPr>
                    <a:lnL w="12700" cap="flat" cmpd="sng" algn="ctr">
                      <a:solidFill>
                        <a:scrgbClr r="0" g="0" b="0"/>
                      </a:solidFill>
                      <a:prstDash val="sysDot"/>
                      <a:round/>
                      <a:headEnd type="none" w="med" len="med"/>
                      <a:tailEnd type="none" w="med" len="med"/>
                    </a:lnL>
                    <a:lnR w="12700" cap="flat" cmpd="sng" algn="ctr">
                      <a:solidFill>
                        <a:scrgbClr r="0" g="0" b="0"/>
                      </a:solidFill>
                      <a:prstDash val="sysDot"/>
                      <a:round/>
                      <a:headEnd type="none" w="med" len="med"/>
                      <a:tailEnd type="none" w="med" len="med"/>
                    </a:lnR>
                    <a:lnT w="12700" cap="flat" cmpd="sng" algn="ctr">
                      <a:solidFill>
                        <a:scrgbClr r="0" g="0" b="0"/>
                      </a:solidFill>
                      <a:prstDash val="sysDot"/>
                      <a:round/>
                      <a:headEnd type="none" w="med" len="med"/>
                      <a:tailEnd type="none" w="med" len="med"/>
                    </a:lnT>
                    <a:lnB w="12700" cap="flat" cmpd="sng" algn="ctr">
                      <a:solidFill>
                        <a:scrgbClr r="0" g="0" b="0"/>
                      </a:solidFill>
                      <a:prstDash val="sysDot"/>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gridSpan="2">
                  <a:txBody>
                    <a:bodyPr/>
                    <a:lstStyle/>
                    <a:p>
                      <a:pPr algn="ctr"/>
                      <a:r>
                        <a:rPr lang="en-US" b="1" dirty="0" smtClean="0"/>
                        <a:t>Handkerchief</a:t>
                      </a:r>
                      <a:r>
                        <a:rPr lang="en-US" dirty="0" smtClean="0"/>
                        <a:t> - monosemic</a:t>
                      </a:r>
                      <a:endParaRPr lang="en-US" dirty="0"/>
                    </a:p>
                  </a:txBody>
                  <a:tcPr>
                    <a:lnL w="12700" cap="flat" cmpd="sng" algn="ctr">
                      <a:solidFill>
                        <a:scrgbClr r="0" g="0" b="0"/>
                      </a:solidFill>
                      <a:prstDash val="sysDot"/>
                      <a:round/>
                      <a:headEnd type="none" w="med" len="med"/>
                      <a:tailEnd type="none" w="med" len="med"/>
                    </a:lnL>
                    <a:lnR w="12700" cap="flat" cmpd="sng" algn="ctr">
                      <a:solidFill>
                        <a:scrgbClr r="0" g="0" b="0"/>
                      </a:solidFill>
                      <a:prstDash val="sysDot"/>
                      <a:round/>
                      <a:headEnd type="none" w="med" len="med"/>
                      <a:tailEnd type="none" w="med" len="med"/>
                    </a:lnR>
                    <a:lnT w="12700" cap="flat" cmpd="sng" algn="ctr">
                      <a:solidFill>
                        <a:scrgbClr r="0" g="0" b="0"/>
                      </a:solidFill>
                      <a:prstDash val="sysDot"/>
                      <a:round/>
                      <a:headEnd type="none" w="med" len="med"/>
                      <a:tailEnd type="none" w="med" len="med"/>
                    </a:lnT>
                    <a:lnB w="12700" cap="flat" cmpd="sng" algn="ctr">
                      <a:solidFill>
                        <a:scrgbClr r="0" g="0" b="0"/>
                      </a:solidFill>
                      <a:prstDash val="sysDot"/>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r>
              <a:tr h="370840">
                <a:tc>
                  <a:txBody>
                    <a:bodyPr/>
                    <a:lstStyle/>
                    <a:p>
                      <a:pPr algn="ctr"/>
                      <a:r>
                        <a:rPr lang="en-US" dirty="0" smtClean="0"/>
                        <a:t>Denotation</a:t>
                      </a:r>
                      <a:endParaRPr lang="en-US" dirty="0"/>
                    </a:p>
                  </a:txBody>
                  <a:tcPr>
                    <a:lnL w="12700" cap="flat" cmpd="sng" algn="ctr">
                      <a:solidFill>
                        <a:scrgbClr r="0" g="0" b="0"/>
                      </a:solidFill>
                      <a:prstDash val="sysDot"/>
                      <a:round/>
                      <a:headEnd type="none" w="med" len="med"/>
                      <a:tailEnd type="none" w="med" len="med"/>
                    </a:lnL>
                    <a:lnR w="12700" cap="flat" cmpd="sng" algn="ctr">
                      <a:solidFill>
                        <a:scrgbClr r="0" g="0" b="0"/>
                      </a:solidFill>
                      <a:prstDash val="sysDot"/>
                      <a:round/>
                      <a:headEnd type="none" w="med" len="med"/>
                      <a:tailEnd type="none" w="med" len="med"/>
                    </a:lnR>
                    <a:lnT w="12700" cap="flat" cmpd="sng" algn="ctr">
                      <a:solidFill>
                        <a:scrgbClr r="0" g="0" b="0"/>
                      </a:solidFill>
                      <a:prstDash val="sysDot"/>
                      <a:round/>
                      <a:headEnd type="none" w="med" len="med"/>
                      <a:tailEnd type="none" w="med" len="med"/>
                    </a:lnT>
                    <a:lnB w="12700" cap="flat" cmpd="sng" algn="ctr">
                      <a:solidFill>
                        <a:scrgbClr r="0" g="0" b="0"/>
                      </a:solidFill>
                      <a:prstDash val="sysDot"/>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Connotation</a:t>
                      </a:r>
                      <a:endParaRPr lang="en-US" dirty="0"/>
                    </a:p>
                  </a:txBody>
                  <a:tcPr>
                    <a:lnL w="12700" cap="flat" cmpd="sng" algn="ctr">
                      <a:solidFill>
                        <a:scrgbClr r="0" g="0" b="0"/>
                      </a:solidFill>
                      <a:prstDash val="sysDot"/>
                      <a:round/>
                      <a:headEnd type="none" w="med" len="med"/>
                      <a:tailEnd type="none" w="med" len="med"/>
                    </a:lnL>
                    <a:lnR w="12700" cap="flat" cmpd="sng" algn="ctr">
                      <a:solidFill>
                        <a:scrgbClr r="0" g="0" b="0"/>
                      </a:solidFill>
                      <a:prstDash val="sysDot"/>
                      <a:round/>
                      <a:headEnd type="none" w="med" len="med"/>
                      <a:tailEnd type="none" w="med" len="med"/>
                    </a:lnR>
                    <a:lnT w="12700" cap="flat" cmpd="sng" algn="ctr">
                      <a:solidFill>
                        <a:scrgbClr r="0" g="0" b="0"/>
                      </a:solidFill>
                      <a:prstDash val="sysDot"/>
                      <a:round/>
                      <a:headEnd type="none" w="med" len="med"/>
                      <a:tailEnd type="none" w="med" len="med"/>
                    </a:lnT>
                    <a:lnB w="12700" cap="flat" cmpd="sng" algn="ctr">
                      <a:solidFill>
                        <a:scrgbClr r="0" g="0" b="0"/>
                      </a:solidFill>
                      <a:prstDash val="sysDot"/>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Denotation</a:t>
                      </a:r>
                      <a:endParaRPr lang="en-US" dirty="0"/>
                    </a:p>
                  </a:txBody>
                  <a:tcPr>
                    <a:lnL w="12700" cap="flat" cmpd="sng" algn="ctr">
                      <a:solidFill>
                        <a:scrgbClr r="0" g="0" b="0"/>
                      </a:solidFill>
                      <a:prstDash val="sysDot"/>
                      <a:round/>
                      <a:headEnd type="none" w="med" len="med"/>
                      <a:tailEnd type="none" w="med" len="med"/>
                    </a:lnL>
                    <a:lnR w="12700" cap="flat" cmpd="sng" algn="ctr">
                      <a:solidFill>
                        <a:scrgbClr r="0" g="0" b="0"/>
                      </a:solidFill>
                      <a:prstDash val="sysDot"/>
                      <a:round/>
                      <a:headEnd type="none" w="med" len="med"/>
                      <a:tailEnd type="none" w="med" len="med"/>
                    </a:lnR>
                    <a:lnT w="12700" cap="flat" cmpd="sng" algn="ctr">
                      <a:solidFill>
                        <a:scrgbClr r="0" g="0" b="0"/>
                      </a:solidFill>
                      <a:prstDash val="sysDot"/>
                      <a:round/>
                      <a:headEnd type="none" w="med" len="med"/>
                      <a:tailEnd type="none" w="med" len="med"/>
                    </a:lnT>
                    <a:lnB w="12700" cap="flat" cmpd="sng" algn="ctr">
                      <a:solidFill>
                        <a:scrgbClr r="0" g="0" b="0"/>
                      </a:solidFill>
                      <a:prstDash val="sysDot"/>
                      <a:round/>
                      <a:headEnd type="none" w="med" len="med"/>
                      <a:tailEnd type="none" w="med" len="med"/>
                    </a:lnB>
                    <a:lnTlToBr w="12700" cmpd="sng">
                      <a:noFill/>
                      <a:prstDash val="solid"/>
                    </a:lnTlToBr>
                    <a:lnBlToTr w="12700" cmpd="sng">
                      <a:noFill/>
                      <a:prstDash val="solid"/>
                    </a:lnBlToTr>
                  </a:tcPr>
                </a:tc>
                <a:tc>
                  <a:txBody>
                    <a:bodyPr/>
                    <a:lstStyle/>
                    <a:p>
                      <a:pPr algn="ctr"/>
                      <a:r>
                        <a:rPr lang="en-US" baseline="0" dirty="0" smtClean="0"/>
                        <a:t>Connotation </a:t>
                      </a:r>
                      <a:endParaRPr lang="en-US" dirty="0"/>
                    </a:p>
                  </a:txBody>
                  <a:tcPr>
                    <a:lnL w="12700" cap="flat" cmpd="sng" algn="ctr">
                      <a:solidFill>
                        <a:scrgbClr r="0" g="0" b="0"/>
                      </a:solidFill>
                      <a:prstDash val="sysDot"/>
                      <a:round/>
                      <a:headEnd type="none" w="med" len="med"/>
                      <a:tailEnd type="none" w="med" len="med"/>
                    </a:lnL>
                    <a:lnR w="12700" cap="flat" cmpd="sng" algn="ctr">
                      <a:solidFill>
                        <a:scrgbClr r="0" g="0" b="0"/>
                      </a:solidFill>
                      <a:prstDash val="sysDot"/>
                      <a:round/>
                      <a:headEnd type="none" w="med" len="med"/>
                      <a:tailEnd type="none" w="med" len="med"/>
                    </a:lnR>
                    <a:lnT w="12700" cap="flat" cmpd="sng" algn="ctr">
                      <a:solidFill>
                        <a:scrgbClr r="0" g="0" b="0"/>
                      </a:solidFill>
                      <a:prstDash val="sysDot"/>
                      <a:round/>
                      <a:headEnd type="none" w="med" len="med"/>
                      <a:tailEnd type="none" w="med" len="med"/>
                    </a:lnT>
                    <a:lnB w="12700" cap="flat" cmpd="sng" algn="ctr">
                      <a:solidFill>
                        <a:scrgbClr r="0" g="0" b="0"/>
                      </a:solidFill>
                      <a:prstDash val="sysDot"/>
                      <a:round/>
                      <a:headEnd type="none" w="med" len="med"/>
                      <a:tailEnd type="none" w="med" len="med"/>
                    </a:lnB>
                    <a:lnTlToBr w="12700" cmpd="sng">
                      <a:noFill/>
                      <a:prstDash val="solid"/>
                    </a:lnTlToBr>
                    <a:lnBlToTr w="12700" cmpd="sng">
                      <a:noFill/>
                      <a:prstDash val="solid"/>
                    </a:lnBlToTr>
                  </a:tcPr>
                </a:tc>
              </a:tr>
              <a:tr h="370840">
                <a:tc>
                  <a: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txBody>
                  <a:tcPr>
                    <a:lnL w="12700" cap="flat" cmpd="sng" algn="ctr">
                      <a:solidFill>
                        <a:scrgbClr r="0" g="0" b="0"/>
                      </a:solidFill>
                      <a:prstDash val="sysDot"/>
                      <a:round/>
                      <a:headEnd type="none" w="med" len="med"/>
                      <a:tailEnd type="none" w="med" len="med"/>
                    </a:lnL>
                    <a:lnR w="12700" cap="flat" cmpd="sng" algn="ctr">
                      <a:solidFill>
                        <a:scrgbClr r="0" g="0" b="0"/>
                      </a:solidFill>
                      <a:prstDash val="sysDot"/>
                      <a:round/>
                      <a:headEnd type="none" w="med" len="med"/>
                      <a:tailEnd type="none" w="med" len="med"/>
                    </a:lnR>
                    <a:lnT w="12700" cap="flat" cmpd="sng" algn="ctr">
                      <a:solidFill>
                        <a:scrgbClr r="0" g="0" b="0"/>
                      </a:solidFill>
                      <a:prstDash val="sysDot"/>
                      <a:round/>
                      <a:headEnd type="none" w="med" len="med"/>
                      <a:tailEnd type="none" w="med" len="med"/>
                    </a:lnT>
                    <a:lnB w="12700" cap="flat" cmpd="sng" algn="ctr">
                      <a:solidFill>
                        <a:scrgbClr r="0" g="0" b="0"/>
                      </a:solidFill>
                      <a:prstDash val="sysDot"/>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lnL w="12700" cap="flat" cmpd="sng" algn="ctr">
                      <a:solidFill>
                        <a:scrgbClr r="0" g="0" b="0"/>
                      </a:solidFill>
                      <a:prstDash val="sysDot"/>
                      <a:round/>
                      <a:headEnd type="none" w="med" len="med"/>
                      <a:tailEnd type="none" w="med" len="med"/>
                    </a:lnL>
                    <a:lnR w="12700" cap="flat" cmpd="sng" algn="ctr">
                      <a:solidFill>
                        <a:scrgbClr r="0" g="0" b="0"/>
                      </a:solidFill>
                      <a:prstDash val="sysDot"/>
                      <a:round/>
                      <a:headEnd type="none" w="med" len="med"/>
                      <a:tailEnd type="none" w="med" len="med"/>
                    </a:lnR>
                    <a:lnT w="12700" cap="flat" cmpd="sng" algn="ctr">
                      <a:solidFill>
                        <a:scrgbClr r="0" g="0" b="0"/>
                      </a:solidFill>
                      <a:prstDash val="sysDot"/>
                      <a:round/>
                      <a:headEnd type="none" w="med" len="med"/>
                      <a:tailEnd type="none" w="med" len="med"/>
                    </a:lnT>
                    <a:lnB w="12700" cap="flat" cmpd="sng" algn="ctr">
                      <a:solidFill>
                        <a:scrgbClr r="0" g="0" b="0"/>
                      </a:solidFill>
                      <a:prstDash val="sysDot"/>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lnL w="12700" cap="flat" cmpd="sng" algn="ctr">
                      <a:solidFill>
                        <a:scrgbClr r="0" g="0" b="0"/>
                      </a:solidFill>
                      <a:prstDash val="sysDot"/>
                      <a:round/>
                      <a:headEnd type="none" w="med" len="med"/>
                      <a:tailEnd type="none" w="med" len="med"/>
                    </a:lnL>
                    <a:lnR w="12700" cap="flat" cmpd="sng" algn="ctr">
                      <a:solidFill>
                        <a:scrgbClr r="0" g="0" b="0"/>
                      </a:solidFill>
                      <a:prstDash val="sysDot"/>
                      <a:round/>
                      <a:headEnd type="none" w="med" len="med"/>
                      <a:tailEnd type="none" w="med" len="med"/>
                    </a:lnR>
                    <a:lnT w="12700" cap="flat" cmpd="sng" algn="ctr">
                      <a:solidFill>
                        <a:scrgbClr r="0" g="0" b="0"/>
                      </a:solidFill>
                      <a:prstDash val="sysDot"/>
                      <a:round/>
                      <a:headEnd type="none" w="med" len="med"/>
                      <a:tailEnd type="none" w="med" len="med"/>
                    </a:lnT>
                    <a:lnB w="12700" cap="flat" cmpd="sng" algn="ctr">
                      <a:solidFill>
                        <a:scrgbClr r="0" g="0" b="0"/>
                      </a:solidFill>
                      <a:prstDash val="sysDot"/>
                      <a:round/>
                      <a:headEnd type="none" w="med" len="med"/>
                      <a:tailEnd type="none" w="med" len="med"/>
                    </a:lnB>
                    <a:lnTlToBr w="12700" cmpd="sng">
                      <a:noFill/>
                      <a:prstDash val="solid"/>
                    </a:lnTlToBr>
                    <a:lnBlToTr w="12700" cmpd="sng">
                      <a:noFill/>
                      <a:prstDash val="solid"/>
                    </a:lnBlToTr>
                  </a:tcPr>
                </a:tc>
                <a:tc>
                  <a: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a:txBody>
                  <a:tcPr>
                    <a:lnL w="12700" cap="flat" cmpd="sng" algn="ctr">
                      <a:solidFill>
                        <a:scrgbClr r="0" g="0" b="0"/>
                      </a:solidFill>
                      <a:prstDash val="sysDot"/>
                      <a:round/>
                      <a:headEnd type="none" w="med" len="med"/>
                      <a:tailEnd type="none" w="med" len="med"/>
                    </a:lnL>
                    <a:lnR w="12700" cap="flat" cmpd="sng" algn="ctr">
                      <a:solidFill>
                        <a:scrgbClr r="0" g="0" b="0"/>
                      </a:solidFill>
                      <a:prstDash val="sysDot"/>
                      <a:round/>
                      <a:headEnd type="none" w="med" len="med"/>
                      <a:tailEnd type="none" w="med" len="med"/>
                    </a:lnR>
                    <a:lnT w="12700" cap="flat" cmpd="sng" algn="ctr">
                      <a:solidFill>
                        <a:scrgbClr r="0" g="0" b="0"/>
                      </a:solidFill>
                      <a:prstDash val="sysDot"/>
                      <a:round/>
                      <a:headEnd type="none" w="med" len="med"/>
                      <a:tailEnd type="none" w="med" len="med"/>
                    </a:lnT>
                    <a:lnB w="12700" cap="flat" cmpd="sng" algn="ctr">
                      <a:solidFill>
                        <a:scrgbClr r="0" g="0" b="0"/>
                      </a:solidFill>
                      <a:prstDash val="sysDot"/>
                      <a:round/>
                      <a:headEnd type="none" w="med" len="med"/>
                      <a:tailEnd type="none" w="med" len="med"/>
                    </a:lnB>
                    <a:lnTlToBr w="12700" cmpd="sng">
                      <a:noFill/>
                      <a:prstDash val="solid"/>
                    </a:lnTlToBr>
                    <a:lnBlToTr w="12700" cmpd="sng">
                      <a:noFill/>
                      <a:prstDash val="solid"/>
                    </a:lnBlToTr>
                  </a:tcPr>
                </a:tc>
              </a:tr>
            </a:tbl>
          </a:graphicData>
        </a:graphic>
      </p:graphicFrame>
      <p:pic>
        <p:nvPicPr>
          <p:cNvPr id="2" name="Picture 1"/>
          <p:cNvPicPr>
            <a:picLocks noChangeAspect="1"/>
          </p:cNvPicPr>
          <p:nvPr/>
        </p:nvPicPr>
        <p:blipFill>
          <a:blip r:embed="rId2"/>
          <a:stretch>
            <a:fillRect/>
          </a:stretch>
        </p:blipFill>
        <p:spPr>
          <a:xfrm>
            <a:off x="482124" y="3094329"/>
            <a:ext cx="1871604" cy="1694183"/>
          </a:xfrm>
          <a:prstGeom prst="rect">
            <a:avLst/>
          </a:prstGeom>
        </p:spPr>
      </p:pic>
      <p:pic>
        <p:nvPicPr>
          <p:cNvPr id="10" name="Picture 9"/>
          <p:cNvPicPr>
            <a:picLocks noChangeAspect="1"/>
          </p:cNvPicPr>
          <p:nvPr/>
        </p:nvPicPr>
        <p:blipFill rotWithShape="1">
          <a:blip r:embed="rId3"/>
          <a:srcRect l="12997" r="17212"/>
          <a:stretch/>
        </p:blipFill>
        <p:spPr>
          <a:xfrm>
            <a:off x="2621727" y="3443855"/>
            <a:ext cx="1730197" cy="2288379"/>
          </a:xfrm>
          <a:prstGeom prst="rect">
            <a:avLst/>
          </a:prstGeom>
        </p:spPr>
      </p:pic>
      <p:pic>
        <p:nvPicPr>
          <p:cNvPr id="11" name="Picture 10"/>
          <p:cNvPicPr>
            <a:picLocks noChangeAspect="1"/>
          </p:cNvPicPr>
          <p:nvPr/>
        </p:nvPicPr>
        <p:blipFill>
          <a:blip r:embed="rId4"/>
          <a:stretch>
            <a:fillRect/>
          </a:stretch>
        </p:blipFill>
        <p:spPr>
          <a:xfrm>
            <a:off x="4980827" y="3623424"/>
            <a:ext cx="1240723" cy="2023224"/>
          </a:xfrm>
          <a:prstGeom prst="rect">
            <a:avLst/>
          </a:prstGeom>
        </p:spPr>
      </p:pic>
      <p:pic>
        <p:nvPicPr>
          <p:cNvPr id="12" name="Picture 11"/>
          <p:cNvPicPr>
            <a:picLocks noChangeAspect="1"/>
          </p:cNvPicPr>
          <p:nvPr/>
        </p:nvPicPr>
        <p:blipFill>
          <a:blip r:embed="rId5"/>
          <a:stretch>
            <a:fillRect/>
          </a:stretch>
        </p:blipFill>
        <p:spPr>
          <a:xfrm>
            <a:off x="6891774" y="3443855"/>
            <a:ext cx="1527160" cy="2288379"/>
          </a:xfrm>
          <a:prstGeom prst="rect">
            <a:avLst/>
          </a:prstGeom>
        </p:spPr>
      </p:pic>
      <p:pic>
        <p:nvPicPr>
          <p:cNvPr id="13" name="Picture 12"/>
          <p:cNvPicPr>
            <a:picLocks noChangeAspect="1"/>
          </p:cNvPicPr>
          <p:nvPr/>
        </p:nvPicPr>
        <p:blipFill>
          <a:blip r:embed="rId6"/>
          <a:stretch>
            <a:fillRect/>
          </a:stretch>
        </p:blipFill>
        <p:spPr>
          <a:xfrm>
            <a:off x="482124" y="4870068"/>
            <a:ext cx="1871604" cy="1696660"/>
          </a:xfrm>
          <a:prstGeom prst="rect">
            <a:avLst/>
          </a:prstGeom>
        </p:spPr>
      </p:pic>
    </p:spTree>
    <p:extLst>
      <p:ext uri="{BB962C8B-B14F-4D97-AF65-F5344CB8AC3E}">
        <p14:creationId xmlns:p14="http://schemas.microsoft.com/office/powerpoint/2010/main" val="20970298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388340" y="140641"/>
            <a:ext cx="8409577" cy="6448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600" dirty="0" smtClean="0">
                <a:solidFill>
                  <a:schemeClr val="tx1"/>
                </a:solidFill>
              </a:rPr>
              <a:t>Chapter 3 Verbal Communication		</a:t>
            </a:r>
            <a:r>
              <a:rPr lang="en-US" sz="1600" dirty="0">
                <a:solidFill>
                  <a:schemeClr val="tx1"/>
                </a:solidFill>
              </a:rPr>
              <a:t>	</a:t>
            </a:r>
            <a:r>
              <a:rPr lang="en-US" sz="1600" dirty="0" smtClean="0">
                <a:solidFill>
                  <a:schemeClr val="tx1"/>
                </a:solidFill>
              </a:rPr>
              <a:t>   Keimyung University</a:t>
            </a:r>
            <a:endParaRPr lang="en-US" sz="1600" dirty="0">
              <a:solidFill>
                <a:schemeClr val="tx1"/>
              </a:solidFill>
            </a:endParaRPr>
          </a:p>
        </p:txBody>
      </p:sp>
      <p:sp>
        <p:nvSpPr>
          <p:cNvPr id="5" name="Title 1"/>
          <p:cNvSpPr txBox="1">
            <a:spLocks/>
          </p:cNvSpPr>
          <p:nvPr/>
        </p:nvSpPr>
        <p:spPr>
          <a:xfrm>
            <a:off x="388341" y="766610"/>
            <a:ext cx="7772400" cy="433432"/>
          </a:xfrm>
          <a:prstGeom prst="rect">
            <a:avLst/>
          </a:prstGeom>
        </p:spPr>
        <p:txBody>
          <a:bodyPr vert="horz" lIns="91440" tIns="45720" rIns="91440" bIns="45720" rtlCol="0" anchor="ctr">
            <a:normAutofit fontScale="8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smtClean="0"/>
              <a:t>Language Acquisition </a:t>
            </a:r>
            <a:endParaRPr lang="en-US" sz="3200" b="1" dirty="0"/>
          </a:p>
        </p:txBody>
      </p:sp>
      <p:sp>
        <p:nvSpPr>
          <p:cNvPr id="3" name="Rectangle 2"/>
          <p:cNvSpPr/>
          <p:nvPr/>
        </p:nvSpPr>
        <p:spPr>
          <a:xfrm>
            <a:off x="3324674" y="3963028"/>
            <a:ext cx="5229294" cy="1477328"/>
          </a:xfrm>
          <a:prstGeom prst="rect">
            <a:avLst/>
          </a:prstGeom>
        </p:spPr>
        <p:txBody>
          <a:bodyPr wrap="square">
            <a:spAutoFit/>
          </a:bodyPr>
          <a:lstStyle/>
          <a:p>
            <a:r>
              <a:rPr lang="en-US" dirty="0" smtClean="0"/>
              <a:t>If you have time, please watch this fantastic video – </a:t>
            </a:r>
          </a:p>
          <a:p>
            <a:endParaRPr lang="en-US" dirty="0"/>
          </a:p>
          <a:p>
            <a:r>
              <a:rPr lang="en-US" dirty="0" smtClean="0"/>
              <a:t>BBC Horizon 1983 A Child's Guide To Languages</a:t>
            </a:r>
          </a:p>
          <a:p>
            <a:endParaRPr lang="en-US" dirty="0" smtClean="0"/>
          </a:p>
          <a:p>
            <a:r>
              <a:rPr lang="en-US" dirty="0" smtClean="0">
                <a:hlinkClick r:id="rId2"/>
              </a:rPr>
              <a:t>https://www.youtube.com/watch?v=utDs2tI14IQ</a:t>
            </a:r>
            <a:r>
              <a:rPr lang="en-US" dirty="0" smtClean="0"/>
              <a:t> </a:t>
            </a:r>
            <a:endParaRPr lang="en-US" dirty="0"/>
          </a:p>
        </p:txBody>
      </p:sp>
      <p:pic>
        <p:nvPicPr>
          <p:cNvPr id="9" name="Picture 8"/>
          <p:cNvPicPr>
            <a:picLocks noChangeAspect="1"/>
          </p:cNvPicPr>
          <p:nvPr/>
        </p:nvPicPr>
        <p:blipFill>
          <a:blip r:embed="rId3"/>
          <a:stretch>
            <a:fillRect/>
          </a:stretch>
        </p:blipFill>
        <p:spPr>
          <a:xfrm>
            <a:off x="551470" y="1502965"/>
            <a:ext cx="2633677" cy="39373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576064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388340" y="140641"/>
            <a:ext cx="8409577" cy="6448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600" dirty="0" smtClean="0">
                <a:solidFill>
                  <a:schemeClr val="tx1"/>
                </a:solidFill>
              </a:rPr>
              <a:t>Chapter 3 Verbal Communication		</a:t>
            </a:r>
            <a:r>
              <a:rPr lang="en-US" sz="1600" dirty="0">
                <a:solidFill>
                  <a:schemeClr val="tx1"/>
                </a:solidFill>
              </a:rPr>
              <a:t>	</a:t>
            </a:r>
            <a:r>
              <a:rPr lang="en-US" sz="1600" dirty="0" smtClean="0">
                <a:solidFill>
                  <a:schemeClr val="tx1"/>
                </a:solidFill>
              </a:rPr>
              <a:t>   Keimyung University</a:t>
            </a:r>
            <a:endParaRPr lang="en-US" sz="1600" dirty="0">
              <a:solidFill>
                <a:schemeClr val="tx1"/>
              </a:solidFill>
            </a:endParaRPr>
          </a:p>
        </p:txBody>
      </p:sp>
      <p:sp>
        <p:nvSpPr>
          <p:cNvPr id="5" name="Title 1"/>
          <p:cNvSpPr txBox="1">
            <a:spLocks/>
          </p:cNvSpPr>
          <p:nvPr/>
        </p:nvSpPr>
        <p:spPr>
          <a:xfrm>
            <a:off x="388341" y="766610"/>
            <a:ext cx="7772400" cy="433432"/>
          </a:xfrm>
          <a:prstGeom prst="rect">
            <a:avLst/>
          </a:prstGeom>
        </p:spPr>
        <p:txBody>
          <a:bodyPr vert="horz" lIns="91440" tIns="45720" rIns="91440" bIns="45720" rtlCol="0" anchor="ctr">
            <a:normAutofit fontScale="8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3200" b="1" dirty="0"/>
          </a:p>
        </p:txBody>
      </p:sp>
      <p:graphicFrame>
        <p:nvGraphicFramePr>
          <p:cNvPr id="6" name="Table 5"/>
          <p:cNvGraphicFramePr>
            <a:graphicFrameLocks noGrp="1"/>
          </p:cNvGraphicFramePr>
          <p:nvPr>
            <p:extLst>
              <p:ext uri="{D42A27DB-BD31-4B8C-83A1-F6EECF244321}">
                <p14:modId xmlns:p14="http://schemas.microsoft.com/office/powerpoint/2010/main" val="178294136"/>
              </p:ext>
            </p:extLst>
          </p:nvPr>
        </p:nvGraphicFramePr>
        <p:xfrm>
          <a:off x="388341" y="735770"/>
          <a:ext cx="8409576" cy="5181600"/>
        </p:xfrm>
        <a:graphic>
          <a:graphicData uri="http://schemas.openxmlformats.org/drawingml/2006/table">
            <a:tbl>
              <a:tblPr firstRow="1" bandRow="1">
                <a:tableStyleId>{5FD0F851-EC5A-4D38-B0AD-8093EC10F338}</a:tableStyleId>
              </a:tblPr>
              <a:tblGrid>
                <a:gridCol w="427307"/>
                <a:gridCol w="7982269"/>
              </a:tblGrid>
              <a:tr h="370840">
                <a:tc gridSpan="2">
                  <a:txBody>
                    <a:bodyPr/>
                    <a:lstStyle/>
                    <a:p>
                      <a:pPr algn="ctr"/>
                      <a:r>
                        <a:rPr lang="en-US" sz="2800" dirty="0" smtClean="0"/>
                        <a:t>Exercises</a:t>
                      </a:r>
                      <a:endParaRPr lang="en-US" sz="2800" dirty="0"/>
                    </a:p>
                  </a:txBody>
                  <a:tcPr/>
                </a:tc>
                <a:tc hMerge="1">
                  <a:txBody>
                    <a:bodyPr/>
                    <a:lstStyle/>
                    <a:p>
                      <a:endParaRPr lang="en-US" dirty="0"/>
                    </a:p>
                  </a:txBody>
                  <a:tcPr/>
                </a:tc>
              </a:tr>
              <a:tr h="370840">
                <a:tc>
                  <a:txBody>
                    <a:bodyPr/>
                    <a:lstStyle/>
                    <a:p>
                      <a:r>
                        <a:rPr lang="en-US" dirty="0" smtClean="0"/>
                        <a:t>1.</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smtClean="0"/>
                        <a:t>Trace the history of a word (its etymology) like we did with calculate earlier in the chapter. Discuss how the meaning of the word (the symbol) has changed as it has gotten further from its original meaning. Two interesting words to trace are </a:t>
                      </a:r>
                      <a:r>
                        <a:rPr lang="en-US" sz="2400" b="1" dirty="0" smtClean="0"/>
                        <a:t>hazard</a:t>
                      </a:r>
                      <a:r>
                        <a:rPr lang="en-US" sz="2400" dirty="0" smtClean="0"/>
                        <a:t> and </a:t>
                      </a:r>
                      <a:r>
                        <a:rPr lang="en-US" sz="2400" b="1" dirty="0" smtClean="0"/>
                        <a:t>phony</a:t>
                      </a:r>
                      <a:r>
                        <a:rPr lang="en-US" sz="2400" dirty="0" smtClean="0"/>
                        <a:t>.</a:t>
                      </a:r>
                    </a:p>
                  </a:txBody>
                  <a:tcPr/>
                </a:tc>
              </a:tr>
              <a:tr h="370840">
                <a:tc>
                  <a:txBody>
                    <a:bodyPr/>
                    <a:lstStyle/>
                    <a:p>
                      <a:r>
                        <a:rPr lang="en-US" dirty="0" smtClean="0"/>
                        <a:t>2.</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smtClean="0"/>
                        <a:t>Apply the triangle of meaning to a recent message exchange you had in which differing referents led to misunderstanding. What could you have done to help prevent or correct the misunderstanding?</a:t>
                      </a:r>
                    </a:p>
                  </a:txBody>
                  <a:tcPr/>
                </a:tc>
              </a:tr>
              <a:tr h="370840">
                <a:tc>
                  <a:txBody>
                    <a:bodyPr/>
                    <a:lstStyle/>
                    <a:p>
                      <a:r>
                        <a:rPr lang="en-US" dirty="0" smtClean="0"/>
                        <a:t>3.</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dirty="0" smtClean="0"/>
                        <a:t>Think of some words that have strong connotations for you. How does your connotation differ from the denotation? How might your connotation differ from another person’s?</a:t>
                      </a:r>
                    </a:p>
                  </a:txBody>
                  <a:tcPr/>
                </a:tc>
              </a:tr>
            </a:tbl>
          </a:graphicData>
        </a:graphic>
      </p:graphicFrame>
    </p:spTree>
    <p:extLst>
      <p:ext uri="{BB962C8B-B14F-4D97-AF65-F5344CB8AC3E}">
        <p14:creationId xmlns:p14="http://schemas.microsoft.com/office/powerpoint/2010/main" val="11013228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388340" y="140641"/>
            <a:ext cx="8409577" cy="6448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600" dirty="0" smtClean="0">
                <a:solidFill>
                  <a:schemeClr val="tx1"/>
                </a:solidFill>
              </a:rPr>
              <a:t>Chapter 3 Verbal Communication		</a:t>
            </a:r>
            <a:r>
              <a:rPr lang="en-US" sz="1600" dirty="0">
                <a:solidFill>
                  <a:schemeClr val="tx1"/>
                </a:solidFill>
              </a:rPr>
              <a:t>	</a:t>
            </a:r>
            <a:r>
              <a:rPr lang="en-US" sz="1600" dirty="0" smtClean="0">
                <a:solidFill>
                  <a:schemeClr val="tx1"/>
                </a:solidFill>
              </a:rPr>
              <a:t>   Keimyung University</a:t>
            </a:r>
            <a:endParaRPr lang="en-US" sz="1600" dirty="0">
              <a:solidFill>
                <a:schemeClr val="tx1"/>
              </a:solidFill>
            </a:endParaRPr>
          </a:p>
        </p:txBody>
      </p:sp>
      <p:sp>
        <p:nvSpPr>
          <p:cNvPr id="5" name="Title 1"/>
          <p:cNvSpPr txBox="1">
            <a:spLocks/>
          </p:cNvSpPr>
          <p:nvPr/>
        </p:nvSpPr>
        <p:spPr>
          <a:xfrm>
            <a:off x="388341" y="766610"/>
            <a:ext cx="7772400" cy="433432"/>
          </a:xfrm>
          <a:prstGeom prst="rect">
            <a:avLst/>
          </a:prstGeom>
        </p:spPr>
        <p:txBody>
          <a:bodyPr vert="horz" lIns="91440" tIns="45720" rIns="91440" bIns="45720" rtlCol="0" anchor="ctr">
            <a:normAutofit fontScale="8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smtClean="0"/>
              <a:t>3.2 Functions of Language </a:t>
            </a:r>
            <a:endParaRPr lang="en-US" sz="3200" b="1" dirty="0"/>
          </a:p>
        </p:txBody>
      </p:sp>
      <p:sp>
        <p:nvSpPr>
          <p:cNvPr id="2" name="TextBox 1"/>
          <p:cNvSpPr txBox="1"/>
          <p:nvPr/>
        </p:nvSpPr>
        <p:spPr>
          <a:xfrm>
            <a:off x="388341" y="1528014"/>
            <a:ext cx="2120686" cy="523220"/>
          </a:xfrm>
          <a:prstGeom prst="rect">
            <a:avLst/>
          </a:prstGeom>
          <a:noFill/>
        </p:spPr>
        <p:txBody>
          <a:bodyPr wrap="square" rtlCol="0">
            <a:spAutoFit/>
          </a:bodyPr>
          <a:lstStyle/>
          <a:p>
            <a:r>
              <a:rPr lang="en-US" sz="2800" dirty="0" smtClean="0"/>
              <a:t>Language is:</a:t>
            </a:r>
            <a:endParaRPr lang="en-US" sz="2800" dirty="0"/>
          </a:p>
        </p:txBody>
      </p:sp>
      <p:sp>
        <p:nvSpPr>
          <p:cNvPr id="7" name="TextBox 6"/>
          <p:cNvSpPr txBox="1"/>
          <p:nvPr/>
        </p:nvSpPr>
        <p:spPr>
          <a:xfrm>
            <a:off x="388340" y="2315551"/>
            <a:ext cx="1813909" cy="5232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2800" dirty="0" smtClean="0"/>
              <a:t>Expressive</a:t>
            </a:r>
            <a:endParaRPr lang="en-US" sz="2800" dirty="0"/>
          </a:p>
        </p:txBody>
      </p:sp>
      <p:sp>
        <p:nvSpPr>
          <p:cNvPr id="8" name="TextBox 7"/>
          <p:cNvSpPr txBox="1"/>
          <p:nvPr/>
        </p:nvSpPr>
        <p:spPr>
          <a:xfrm>
            <a:off x="388340" y="3061579"/>
            <a:ext cx="1813909" cy="52322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2800" dirty="0" smtClean="0"/>
              <a:t>Powerful</a:t>
            </a:r>
            <a:endParaRPr lang="en-US" sz="2800" dirty="0"/>
          </a:p>
        </p:txBody>
      </p:sp>
      <p:sp>
        <p:nvSpPr>
          <p:cNvPr id="10" name="TextBox 9"/>
          <p:cNvSpPr txBox="1"/>
          <p:nvPr/>
        </p:nvSpPr>
        <p:spPr>
          <a:xfrm>
            <a:off x="388340" y="4029651"/>
            <a:ext cx="1813909"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800" dirty="0" smtClean="0"/>
              <a:t>Fun</a:t>
            </a:r>
            <a:endParaRPr lang="en-US" sz="2800" dirty="0"/>
          </a:p>
        </p:txBody>
      </p:sp>
      <p:sp>
        <p:nvSpPr>
          <p:cNvPr id="11" name="TextBox 10"/>
          <p:cNvSpPr txBox="1"/>
          <p:nvPr/>
        </p:nvSpPr>
        <p:spPr>
          <a:xfrm>
            <a:off x="388340" y="4878631"/>
            <a:ext cx="1813909" cy="52322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2800" dirty="0" smtClean="0"/>
              <a:t>Dynamic</a:t>
            </a:r>
            <a:endParaRPr lang="en-US" sz="2800" dirty="0"/>
          </a:p>
        </p:txBody>
      </p:sp>
      <p:sp>
        <p:nvSpPr>
          <p:cNvPr id="12" name="TextBox 11"/>
          <p:cNvSpPr txBox="1"/>
          <p:nvPr/>
        </p:nvSpPr>
        <p:spPr>
          <a:xfrm>
            <a:off x="388341" y="5743561"/>
            <a:ext cx="1813909" cy="52322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2800" dirty="0" smtClean="0"/>
              <a:t>Relational</a:t>
            </a:r>
            <a:endParaRPr lang="en-US" sz="2800" dirty="0"/>
          </a:p>
        </p:txBody>
      </p:sp>
      <p:sp>
        <p:nvSpPr>
          <p:cNvPr id="6" name="Rectangle 5"/>
          <p:cNvSpPr/>
          <p:nvPr/>
        </p:nvSpPr>
        <p:spPr>
          <a:xfrm>
            <a:off x="2364116" y="2315551"/>
            <a:ext cx="6433801" cy="461665"/>
          </a:xfrm>
          <a:prstGeom prst="rect">
            <a:avLst/>
          </a:prstGeom>
        </p:spPr>
        <p:txBody>
          <a:bodyPr wrap="square">
            <a:spAutoFit/>
          </a:bodyPr>
          <a:lstStyle/>
          <a:p>
            <a:r>
              <a:rPr lang="en-US" sz="2400" dirty="0" smtClean="0"/>
              <a:t>-   observations, thoughts, feelings, and needs</a:t>
            </a:r>
            <a:endParaRPr lang="en-US" sz="2400" dirty="0"/>
          </a:p>
        </p:txBody>
      </p:sp>
      <p:sp>
        <p:nvSpPr>
          <p:cNvPr id="17" name="TextBox 16"/>
          <p:cNvSpPr txBox="1"/>
          <p:nvPr/>
        </p:nvSpPr>
        <p:spPr>
          <a:xfrm>
            <a:off x="2364115" y="2933419"/>
            <a:ext cx="6433802" cy="1015663"/>
          </a:xfrm>
          <a:prstGeom prst="rect">
            <a:avLst/>
          </a:prstGeom>
          <a:noFill/>
        </p:spPr>
        <p:txBody>
          <a:bodyPr wrap="square" rtlCol="0">
            <a:spAutoFit/>
          </a:bodyPr>
          <a:lstStyle/>
          <a:p>
            <a:pPr marL="342900" indent="-342900">
              <a:buFontTx/>
              <a:buChar char="-"/>
            </a:pPr>
            <a:r>
              <a:rPr lang="en-US" sz="2400" dirty="0" smtClean="0"/>
              <a:t>identities, affects our credibility, serves as a  </a:t>
            </a:r>
          </a:p>
          <a:p>
            <a:r>
              <a:rPr lang="en-US" sz="2400" dirty="0"/>
              <a:t> </a:t>
            </a:r>
            <a:r>
              <a:rPr lang="en-US" sz="2400" dirty="0" smtClean="0"/>
              <a:t>    means of control, and performs actions     </a:t>
            </a:r>
          </a:p>
          <a:p>
            <a:pPr algn="r"/>
            <a:r>
              <a:rPr lang="en-US" sz="1200" dirty="0" smtClean="0">
                <a:hlinkClick r:id="rId2"/>
              </a:rPr>
              <a:t>http://www.dailymotion.com/video/x1y1ez7_tony-abbott-last-week-tonight_news</a:t>
            </a:r>
            <a:r>
              <a:rPr lang="en-US" sz="1200" dirty="0" smtClean="0"/>
              <a:t> </a:t>
            </a:r>
            <a:endParaRPr lang="en-US" sz="1200" dirty="0"/>
          </a:p>
        </p:txBody>
      </p:sp>
      <p:sp>
        <p:nvSpPr>
          <p:cNvPr id="18" name="TextBox 17"/>
          <p:cNvSpPr txBox="1"/>
          <p:nvPr/>
        </p:nvSpPr>
        <p:spPr>
          <a:xfrm>
            <a:off x="2364116" y="4105327"/>
            <a:ext cx="6433801" cy="492443"/>
          </a:xfrm>
          <a:prstGeom prst="rect">
            <a:avLst/>
          </a:prstGeom>
          <a:noFill/>
        </p:spPr>
        <p:txBody>
          <a:bodyPr wrap="square" rtlCol="0">
            <a:spAutoFit/>
          </a:bodyPr>
          <a:lstStyle/>
          <a:p>
            <a:pPr>
              <a:lnSpc>
                <a:spcPct val="50000"/>
              </a:lnSpc>
            </a:pPr>
            <a:r>
              <a:rPr lang="en-US" sz="2400" dirty="0" smtClean="0"/>
              <a:t>-   Palindromes / Contranyms…word play</a:t>
            </a:r>
            <a:r>
              <a:rPr lang="en-US" sz="2400" dirty="0"/>
              <a:t> </a:t>
            </a:r>
            <a:endParaRPr lang="en-US" sz="2400" dirty="0" smtClean="0"/>
          </a:p>
          <a:p>
            <a:pPr algn="r">
              <a:lnSpc>
                <a:spcPct val="50000"/>
              </a:lnSpc>
            </a:pPr>
            <a:r>
              <a:rPr lang="en-US" sz="2400" dirty="0" smtClean="0"/>
              <a:t>	</a:t>
            </a:r>
            <a:r>
              <a:rPr lang="en-US" sz="1200" dirty="0" smtClean="0">
                <a:hlinkClick r:id="rId3"/>
              </a:rPr>
              <a:t>https://www.youtube.com/watch?v=kAG39jKi0lI</a:t>
            </a:r>
            <a:r>
              <a:rPr lang="en-US" sz="1200" dirty="0" smtClean="0"/>
              <a:t> </a:t>
            </a:r>
            <a:endParaRPr lang="en-US" sz="1200" dirty="0"/>
          </a:p>
        </p:txBody>
      </p:sp>
      <p:sp>
        <p:nvSpPr>
          <p:cNvPr id="19" name="TextBox 18"/>
          <p:cNvSpPr txBox="1"/>
          <p:nvPr/>
        </p:nvSpPr>
        <p:spPr>
          <a:xfrm>
            <a:off x="2364116" y="4752656"/>
            <a:ext cx="6433801" cy="830997"/>
          </a:xfrm>
          <a:prstGeom prst="rect">
            <a:avLst/>
          </a:prstGeom>
          <a:noFill/>
        </p:spPr>
        <p:txBody>
          <a:bodyPr wrap="square" rtlCol="0">
            <a:spAutoFit/>
          </a:bodyPr>
          <a:lstStyle/>
          <a:p>
            <a:pPr marL="342900" indent="-342900">
              <a:buFontTx/>
              <a:buChar char="-"/>
            </a:pPr>
            <a:r>
              <a:rPr lang="en-US" sz="2400" dirty="0" smtClean="0"/>
              <a:t>Neologisms </a:t>
            </a:r>
            <a:r>
              <a:rPr lang="en-US" sz="2000" dirty="0" smtClean="0"/>
              <a:t>/ #blacklivesmatter, because, Google  </a:t>
            </a:r>
          </a:p>
          <a:p>
            <a:pPr marL="342900" indent="-342900">
              <a:buFontTx/>
              <a:buChar char="-"/>
            </a:pPr>
            <a:r>
              <a:rPr lang="en-US" sz="2400" dirty="0" smtClean="0"/>
              <a:t>Slang </a:t>
            </a:r>
            <a:r>
              <a:rPr lang="en-US" sz="2000" dirty="0" smtClean="0"/>
              <a:t>/ Inversion, Reduction, Creativity / da bomb, tight</a:t>
            </a:r>
            <a:endParaRPr lang="en-US" sz="1200" dirty="0"/>
          </a:p>
        </p:txBody>
      </p:sp>
      <p:sp>
        <p:nvSpPr>
          <p:cNvPr id="21" name="Rectangle 20"/>
          <p:cNvSpPr/>
          <p:nvPr/>
        </p:nvSpPr>
        <p:spPr>
          <a:xfrm>
            <a:off x="2364116" y="5653397"/>
            <a:ext cx="6433801" cy="830997"/>
          </a:xfrm>
          <a:prstGeom prst="rect">
            <a:avLst/>
          </a:prstGeom>
        </p:spPr>
        <p:txBody>
          <a:bodyPr wrap="square">
            <a:spAutoFit/>
          </a:bodyPr>
          <a:lstStyle/>
          <a:p>
            <a:pPr marL="342900" indent="-342900">
              <a:buFontTx/>
              <a:buChar char="-"/>
            </a:pPr>
            <a:r>
              <a:rPr lang="en-US" sz="2400" dirty="0" smtClean="0"/>
              <a:t>initiate, maintain, and terminate our   </a:t>
            </a:r>
          </a:p>
          <a:p>
            <a:r>
              <a:rPr lang="en-US" sz="2400" dirty="0" smtClean="0"/>
              <a:t>     interpersonal relationships. </a:t>
            </a:r>
            <a:endParaRPr lang="en-US" sz="2400" dirty="0"/>
          </a:p>
        </p:txBody>
      </p:sp>
    </p:spTree>
    <p:extLst>
      <p:ext uri="{BB962C8B-B14F-4D97-AF65-F5344CB8AC3E}">
        <p14:creationId xmlns:p14="http://schemas.microsoft.com/office/powerpoint/2010/main" val="22474617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10" grpId="0" animBg="1"/>
      <p:bldP spid="11" grpId="0" animBg="1"/>
      <p:bldP spid="12" grpId="0" animBg="1"/>
      <p:bldP spid="6" grpId="0"/>
      <p:bldP spid="17" grpId="0"/>
      <p:bldP spid="18" grpId="0"/>
      <p:bldP spid="19"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388340" y="140641"/>
            <a:ext cx="8409577" cy="6448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600" dirty="0" smtClean="0">
                <a:solidFill>
                  <a:schemeClr val="tx1"/>
                </a:solidFill>
              </a:rPr>
              <a:t>Chapter 3 Verbal Communication		</a:t>
            </a:r>
            <a:r>
              <a:rPr lang="en-US" sz="1600" dirty="0">
                <a:solidFill>
                  <a:schemeClr val="tx1"/>
                </a:solidFill>
              </a:rPr>
              <a:t>	</a:t>
            </a:r>
            <a:r>
              <a:rPr lang="en-US" sz="1600" dirty="0" smtClean="0">
                <a:solidFill>
                  <a:schemeClr val="tx1"/>
                </a:solidFill>
              </a:rPr>
              <a:t>   Keimyung University</a:t>
            </a:r>
            <a:endParaRPr lang="en-US" sz="1600" dirty="0">
              <a:solidFill>
                <a:schemeClr val="tx1"/>
              </a:solidFill>
            </a:endParaRPr>
          </a:p>
        </p:txBody>
      </p:sp>
      <p:sp>
        <p:nvSpPr>
          <p:cNvPr id="5" name="Title 1"/>
          <p:cNvSpPr txBox="1">
            <a:spLocks/>
          </p:cNvSpPr>
          <p:nvPr/>
        </p:nvSpPr>
        <p:spPr>
          <a:xfrm>
            <a:off x="388341" y="766610"/>
            <a:ext cx="7772400" cy="433432"/>
          </a:xfrm>
          <a:prstGeom prst="rect">
            <a:avLst/>
          </a:prstGeom>
        </p:spPr>
        <p:txBody>
          <a:bodyPr vert="horz" lIns="91440" tIns="45720" rIns="91440" bIns="45720" rtlCol="0" anchor="ctr">
            <a:normAutofit fontScale="8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b="1" dirty="0" smtClean="0"/>
              <a:t>3.2 Functions of Language </a:t>
            </a:r>
            <a:endParaRPr lang="en-US" sz="3200" b="1" dirty="0"/>
          </a:p>
        </p:txBody>
      </p:sp>
      <p:sp>
        <p:nvSpPr>
          <p:cNvPr id="12" name="TextBox 11"/>
          <p:cNvSpPr txBox="1"/>
          <p:nvPr/>
        </p:nvSpPr>
        <p:spPr>
          <a:xfrm>
            <a:off x="388340" y="1444386"/>
            <a:ext cx="1813909" cy="52322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2800" dirty="0" smtClean="0"/>
              <a:t>Relational</a:t>
            </a:r>
            <a:endParaRPr lang="en-US" sz="2800" dirty="0"/>
          </a:p>
        </p:txBody>
      </p:sp>
      <p:graphicFrame>
        <p:nvGraphicFramePr>
          <p:cNvPr id="3" name="Table 2"/>
          <p:cNvGraphicFramePr>
            <a:graphicFrameLocks noGrp="1"/>
          </p:cNvGraphicFramePr>
          <p:nvPr>
            <p:extLst>
              <p:ext uri="{D42A27DB-BD31-4B8C-83A1-F6EECF244321}">
                <p14:modId xmlns:p14="http://schemas.microsoft.com/office/powerpoint/2010/main" val="3229109452"/>
              </p:ext>
            </p:extLst>
          </p:nvPr>
        </p:nvGraphicFramePr>
        <p:xfrm>
          <a:off x="388339" y="2191852"/>
          <a:ext cx="8409578" cy="2108199"/>
        </p:xfrm>
        <a:graphic>
          <a:graphicData uri="http://schemas.openxmlformats.org/drawingml/2006/table">
            <a:tbl>
              <a:tblPr firstRow="1" bandRow="1">
                <a:tableStyleId>{69CF1AB2-1976-4502-BF36-3FF5EA218861}</a:tableStyleId>
              </a:tblPr>
              <a:tblGrid>
                <a:gridCol w="4204789"/>
                <a:gridCol w="4204789"/>
              </a:tblGrid>
              <a:tr h="370840">
                <a:tc>
                  <a:txBody>
                    <a:bodyPr/>
                    <a:lstStyle/>
                    <a:p>
                      <a:pPr algn="ctr"/>
                      <a:r>
                        <a:rPr lang="en-US" dirty="0" smtClean="0"/>
                        <a:t>Supportive Messages</a:t>
                      </a:r>
                      <a:endParaRPr lang="en-US" dirty="0"/>
                    </a:p>
                  </a:txBody>
                  <a:tcPr/>
                </a:tc>
                <a:tc>
                  <a:txBody>
                    <a:bodyPr/>
                    <a:lstStyle/>
                    <a:p>
                      <a:pPr algn="ctr"/>
                      <a:r>
                        <a:rPr lang="en-US" dirty="0" smtClean="0"/>
                        <a:t>Unsupportive Messages</a:t>
                      </a:r>
                      <a:endParaRPr lang="en-US" dirty="0"/>
                    </a:p>
                  </a:txBody>
                  <a:tcPr/>
                </a:tc>
              </a:tr>
              <a:tr h="370840">
                <a:tc>
                  <a:txBody>
                    <a:bodyPr/>
                    <a:lstStyle/>
                    <a:p>
                      <a:pPr algn="ctr"/>
                      <a:r>
                        <a:rPr lang="en-US" dirty="0" smtClean="0"/>
                        <a:t>I</a:t>
                      </a:r>
                    </a:p>
                    <a:p>
                      <a:pPr algn="ctr"/>
                      <a:r>
                        <a:rPr lang="en-US" dirty="0" smtClean="0"/>
                        <a:t>You</a:t>
                      </a:r>
                    </a:p>
                    <a:p>
                      <a:pPr algn="ctr"/>
                      <a:r>
                        <a:rPr lang="en-US" dirty="0" smtClean="0"/>
                        <a:t>We</a:t>
                      </a:r>
                    </a:p>
                    <a:p>
                      <a:pPr algn="ctr"/>
                      <a:r>
                        <a:rPr lang="en-US" smtClean="0"/>
                        <a:t>Our </a:t>
                      </a:r>
                      <a:endParaRPr lang="en-US" dirty="0" smtClean="0"/>
                    </a:p>
                    <a:p>
                      <a:pPr algn="ctr"/>
                      <a:r>
                        <a:rPr lang="en-US" dirty="0" smtClean="0"/>
                        <a:t>Us </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smtClean="0"/>
                        <a:t>1. Global labels. </a:t>
                      </a:r>
                      <a:br>
                        <a:rPr lang="en-US" sz="1800" dirty="0" smtClean="0"/>
                      </a:br>
                      <a:r>
                        <a:rPr lang="en-US" sz="1800" dirty="0" smtClean="0"/>
                        <a:t>2. Sarcasm. </a:t>
                      </a:r>
                      <a:br>
                        <a:rPr lang="en-US" sz="1800" dirty="0" smtClean="0"/>
                      </a:br>
                      <a:r>
                        <a:rPr lang="en-US" sz="1800" dirty="0" smtClean="0"/>
                        <a:t>3. Dragging up the past. </a:t>
                      </a:r>
                      <a:br>
                        <a:rPr lang="en-US" sz="1800" dirty="0" smtClean="0"/>
                      </a:br>
                      <a:r>
                        <a:rPr lang="en-US" sz="1800" dirty="0" smtClean="0"/>
                        <a:t>4. Negative comparisons. </a:t>
                      </a:r>
                      <a:br>
                        <a:rPr lang="en-US" sz="1800" dirty="0" smtClean="0"/>
                      </a:br>
                      <a:r>
                        <a:rPr lang="en-US" sz="1800" dirty="0" smtClean="0"/>
                        <a:t>5. Judgmental “you” messages. </a:t>
                      </a:r>
                      <a:br>
                        <a:rPr lang="en-US" sz="1800" dirty="0" smtClean="0"/>
                      </a:br>
                      <a:r>
                        <a:rPr lang="en-US" sz="1800" dirty="0" smtClean="0"/>
                        <a:t>6. Threats. </a:t>
                      </a:r>
                    </a:p>
                  </a:txBody>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4148576647"/>
              </p:ext>
            </p:extLst>
          </p:nvPr>
        </p:nvGraphicFramePr>
        <p:xfrm>
          <a:off x="388341" y="4496135"/>
          <a:ext cx="8409576" cy="1833879"/>
        </p:xfrm>
        <a:graphic>
          <a:graphicData uri="http://schemas.openxmlformats.org/drawingml/2006/table">
            <a:tbl>
              <a:tblPr firstRow="1" bandRow="1">
                <a:tableStyleId>{BC89EF96-8CEA-46FF-86C4-4CE0E7609802}</a:tableStyleId>
              </a:tblPr>
              <a:tblGrid>
                <a:gridCol w="8409576"/>
              </a:tblGrid>
              <a:tr h="370840">
                <a:tc>
                  <a:txBody>
                    <a:bodyPr/>
                    <a:lstStyle/>
                    <a:p>
                      <a:pPr algn="ctr"/>
                      <a:r>
                        <a:rPr lang="en-US" dirty="0" smtClean="0"/>
                        <a:t>Exercise</a:t>
                      </a:r>
                      <a:endParaRPr lang="en-US" dirty="0"/>
                    </a:p>
                  </a:txBody>
                  <a:tcPr/>
                </a:tc>
              </a:tr>
              <a:tr h="370840">
                <a:tc>
                  <a:txBody>
                    <a:bodyPr/>
                    <a:lstStyle/>
                    <a:p>
                      <a:r>
                        <a:rPr lang="en-US" dirty="0" smtClean="0"/>
                        <a:t>1. Review the types of unsupportive messages discussed above. Which of</a:t>
                      </a:r>
                    </a:p>
                    <a:p>
                      <a:r>
                        <a:rPr lang="en-US" dirty="0" smtClean="0"/>
                        <a:t>    them do you think has the potential to separate people the most? Why?</a:t>
                      </a:r>
                    </a:p>
                    <a:p>
                      <a:r>
                        <a:rPr lang="en-US" dirty="0" smtClean="0"/>
                        <a:t>    Which one do you have the most difficulty avoiding (directing toward</a:t>
                      </a:r>
                    </a:p>
                    <a:p>
                      <a:r>
                        <a:rPr lang="en-US" dirty="0" smtClean="0"/>
                        <a:t>    others)? Why?</a:t>
                      </a:r>
                    </a:p>
                    <a:p>
                      <a:endParaRPr lang="en-US" dirty="0"/>
                    </a:p>
                  </a:txBody>
                  <a:tcPr/>
                </a:tc>
              </a:tr>
            </a:tbl>
          </a:graphicData>
        </a:graphic>
      </p:graphicFrame>
    </p:spTree>
    <p:extLst>
      <p:ext uri="{BB962C8B-B14F-4D97-AF65-F5344CB8AC3E}">
        <p14:creationId xmlns:p14="http://schemas.microsoft.com/office/powerpoint/2010/main" val="123986624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137</TotalTime>
  <Words>406</Words>
  <Application>Microsoft Macintosh PowerPoint</Application>
  <PresentationFormat>On-screen Show (4:3)</PresentationFormat>
  <Paragraphs>88</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seanan clifford</dc:creator>
  <cp:lastModifiedBy>seanan clifford</cp:lastModifiedBy>
  <cp:revision>15</cp:revision>
  <dcterms:created xsi:type="dcterms:W3CDTF">2015-03-23T09:14:26Z</dcterms:created>
  <dcterms:modified xsi:type="dcterms:W3CDTF">2015-03-23T13:02:21Z</dcterms:modified>
</cp:coreProperties>
</file>