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8" r:id="rId8"/>
    <p:sldId id="309" r:id="rId9"/>
    <p:sldId id="330" r:id="rId10"/>
    <p:sldId id="331" r:id="rId11"/>
    <p:sldId id="332" r:id="rId12"/>
    <p:sldId id="334" r:id="rId13"/>
    <p:sldId id="333" r:id="rId14"/>
    <p:sldId id="311" r:id="rId15"/>
    <p:sldId id="312" r:id="rId16"/>
    <p:sldId id="313" r:id="rId17"/>
    <p:sldId id="310" r:id="rId18"/>
    <p:sldId id="314" r:id="rId19"/>
    <p:sldId id="315" r:id="rId20"/>
    <p:sldId id="316" r:id="rId21"/>
    <p:sldId id="317" r:id="rId22"/>
    <p:sldId id="323" r:id="rId23"/>
    <p:sldId id="318" r:id="rId24"/>
    <p:sldId id="319" r:id="rId25"/>
    <p:sldId id="320" r:id="rId26"/>
    <p:sldId id="321" r:id="rId27"/>
    <p:sldId id="322" r:id="rId28"/>
    <p:sldId id="264" r:id="rId29"/>
    <p:sldId id="279" r:id="rId30"/>
    <p:sldId id="324" r:id="rId31"/>
    <p:sldId id="263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338" r:id="rId44"/>
    <p:sldId id="276" r:id="rId45"/>
    <p:sldId id="281" r:id="rId46"/>
    <p:sldId id="277" r:id="rId47"/>
    <p:sldId id="289" r:id="rId48"/>
    <p:sldId id="278" r:id="rId49"/>
    <p:sldId id="282" r:id="rId50"/>
    <p:sldId id="325" r:id="rId51"/>
    <p:sldId id="280" r:id="rId52"/>
    <p:sldId id="283" r:id="rId53"/>
    <p:sldId id="284" r:id="rId54"/>
    <p:sldId id="285" r:id="rId55"/>
    <p:sldId id="287" r:id="rId56"/>
    <p:sldId id="307" r:id="rId57"/>
    <p:sldId id="286" r:id="rId58"/>
    <p:sldId id="306" r:id="rId59"/>
    <p:sldId id="288" r:id="rId60"/>
    <p:sldId id="290" r:id="rId61"/>
    <p:sldId id="291" r:id="rId62"/>
    <p:sldId id="292" r:id="rId63"/>
    <p:sldId id="293" r:id="rId64"/>
    <p:sldId id="294" r:id="rId65"/>
    <p:sldId id="295" r:id="rId66"/>
    <p:sldId id="296" r:id="rId67"/>
    <p:sldId id="297" r:id="rId68"/>
    <p:sldId id="298" r:id="rId69"/>
    <p:sldId id="302" r:id="rId70"/>
    <p:sldId id="305" r:id="rId71"/>
    <p:sldId id="299" r:id="rId72"/>
    <p:sldId id="304" r:id="rId73"/>
    <p:sldId id="303" r:id="rId74"/>
    <p:sldId id="326" r:id="rId75"/>
    <p:sldId id="327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16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DAA87ED-EE99-4A4C-A915-DCDD8EBD75DD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8C85-EB97-42DF-B745-EB788EC2466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67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87ED-EE99-4A4C-A915-DCDD8EBD75DD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8C85-EB97-42DF-B745-EB788EC24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7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87ED-EE99-4A4C-A915-DCDD8EBD75DD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8C85-EB97-42DF-B745-EB788EC2466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77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87ED-EE99-4A4C-A915-DCDD8EBD75DD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8C85-EB97-42DF-B745-EB788EC24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8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87ED-EE99-4A4C-A915-DCDD8EBD75DD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8C85-EB97-42DF-B745-EB788EC2466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59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87ED-EE99-4A4C-A915-DCDD8EBD75DD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8C85-EB97-42DF-B745-EB788EC24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6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87ED-EE99-4A4C-A915-DCDD8EBD75DD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8C85-EB97-42DF-B745-EB788EC24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1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87ED-EE99-4A4C-A915-DCDD8EBD75DD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8C85-EB97-42DF-B745-EB788EC24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4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87ED-EE99-4A4C-A915-DCDD8EBD75DD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8C85-EB97-42DF-B745-EB788EC24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8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87ED-EE99-4A4C-A915-DCDD8EBD75DD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8C85-EB97-42DF-B745-EB788EC24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9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87ED-EE99-4A4C-A915-DCDD8EBD75DD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8C85-EB97-42DF-B745-EB788EC2466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32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DAA87ED-EE99-4A4C-A915-DCDD8EBD75DD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0038C85-EB97-42DF-B745-EB788EC2466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36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lWRiZo7T4I" TargetMode="External"/><Relationship Id="rId2" Type="http://schemas.openxmlformats.org/officeDocument/2006/relationships/hyperlink" Target="https://www.youtube.com/watch?v=DH8StTUCQNY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819400"/>
            <a:ext cx="7772400" cy="1752600"/>
          </a:xfrm>
        </p:spPr>
        <p:txBody>
          <a:bodyPr>
            <a:normAutofit/>
          </a:bodyPr>
          <a:lstStyle/>
          <a:p>
            <a:r>
              <a:rPr lang="en-US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TESOL Writing</a:t>
            </a:r>
            <a:endParaRPr 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November 19</a:t>
            </a:r>
            <a:r>
              <a:rPr lang="en-US" b="1" baseline="30000" dirty="0" smtClean="0"/>
              <a:t>th</a:t>
            </a:r>
            <a:r>
              <a:rPr lang="en-US" b="1" dirty="0" smtClean="0"/>
              <a:t> and 20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55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Paragraph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10600" cy="432816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Paragraph </a:t>
            </a:r>
            <a:r>
              <a:rPr lang="en-US" dirty="0"/>
              <a:t>Part Purpose of the Paragraph Part</a:t>
            </a:r>
          </a:p>
          <a:p>
            <a:r>
              <a:rPr lang="en-US" dirty="0"/>
              <a:t>1. The </a:t>
            </a:r>
            <a:r>
              <a:rPr lang="en-US" b="1" dirty="0"/>
              <a:t>topic sentence </a:t>
            </a:r>
            <a:r>
              <a:rPr lang="en-US" dirty="0"/>
              <a:t>states the </a:t>
            </a:r>
            <a:r>
              <a:rPr lang="en-US" b="1" dirty="0"/>
              <a:t>main point</a:t>
            </a:r>
            <a:r>
              <a:rPr lang="en-US" dirty="0"/>
              <a:t>. The </a:t>
            </a:r>
            <a:r>
              <a:rPr lang="en-US" dirty="0" smtClean="0"/>
              <a:t>topic sentence </a:t>
            </a:r>
            <a:r>
              <a:rPr lang="en-US" dirty="0"/>
              <a:t>is often the first </a:t>
            </a:r>
            <a:r>
              <a:rPr lang="en-US" dirty="0" smtClean="0"/>
              <a:t>sentence in </a:t>
            </a:r>
            <a:r>
              <a:rPr lang="en-US" dirty="0"/>
              <a:t>the paragraph.</a:t>
            </a:r>
          </a:p>
          <a:p>
            <a:r>
              <a:rPr lang="en-US" dirty="0"/>
              <a:t>2. The </a:t>
            </a:r>
            <a:r>
              <a:rPr lang="en-US" b="1" dirty="0"/>
              <a:t>body </a:t>
            </a:r>
            <a:r>
              <a:rPr lang="en-US" dirty="0"/>
              <a:t>supports (shows, explains or </a:t>
            </a:r>
            <a:r>
              <a:rPr lang="en-US" dirty="0" smtClean="0"/>
              <a:t>proves) the </a:t>
            </a:r>
            <a:r>
              <a:rPr lang="en-US" dirty="0"/>
              <a:t>main point. It usually </a:t>
            </a:r>
            <a:r>
              <a:rPr lang="en-US" dirty="0" smtClean="0"/>
              <a:t>contains three </a:t>
            </a:r>
            <a:r>
              <a:rPr lang="en-US" dirty="0"/>
              <a:t>to six </a:t>
            </a:r>
            <a:r>
              <a:rPr lang="en-US" b="1" dirty="0"/>
              <a:t>support </a:t>
            </a:r>
            <a:r>
              <a:rPr lang="en-US" b="1" dirty="0" smtClean="0"/>
              <a:t>sentences</a:t>
            </a:r>
            <a:r>
              <a:rPr lang="en-US" dirty="0" smtClean="0"/>
              <a:t>, which </a:t>
            </a:r>
            <a:r>
              <a:rPr lang="en-US" dirty="0"/>
              <a:t>present facts and details </a:t>
            </a:r>
            <a:r>
              <a:rPr lang="en-US" dirty="0" smtClean="0"/>
              <a:t>that develop </a:t>
            </a:r>
            <a:r>
              <a:rPr lang="en-US" dirty="0"/>
              <a:t>the main point.</a:t>
            </a:r>
          </a:p>
          <a:p>
            <a:r>
              <a:rPr lang="en-US" dirty="0"/>
              <a:t>3. The </a:t>
            </a:r>
            <a:r>
              <a:rPr lang="en-US" b="1" dirty="0"/>
              <a:t>concluding sentence </a:t>
            </a:r>
            <a:r>
              <a:rPr lang="en-US" dirty="0"/>
              <a:t>reminds readers of the main </a:t>
            </a:r>
            <a:r>
              <a:rPr lang="en-US" dirty="0" smtClean="0"/>
              <a:t>point and </a:t>
            </a:r>
            <a:r>
              <a:rPr lang="en-US" dirty="0"/>
              <a:t>often makes an observation.</a:t>
            </a:r>
          </a:p>
        </p:txBody>
      </p:sp>
    </p:spTree>
    <p:extLst>
      <p:ext uri="{BB962C8B-B14F-4D97-AF65-F5344CB8AC3E}">
        <p14:creationId xmlns:p14="http://schemas.microsoft.com/office/powerpoint/2010/main" val="347935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Paragraph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839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Read the paragraph that follows. Standard parts of the paragraph </a:t>
            </a:r>
            <a:r>
              <a:rPr lang="en-US" dirty="0" smtClean="0"/>
              <a:t>are labeled </a:t>
            </a:r>
            <a:r>
              <a:rPr lang="en-US" dirty="0"/>
              <a:t>(</a:t>
            </a:r>
            <a:r>
              <a:rPr lang="en-US" dirty="0" err="1"/>
              <a:t>a,b,c</a:t>
            </a:r>
            <a:r>
              <a:rPr lang="en-US" dirty="0"/>
              <a:t>):</a:t>
            </a:r>
          </a:p>
          <a:p>
            <a:r>
              <a:rPr lang="en-US" i="1" dirty="0" smtClean="0"/>
              <a:t>Asking </a:t>
            </a:r>
            <a:r>
              <a:rPr lang="en-US" i="1" dirty="0"/>
              <a:t>your boss for a raise doesn't have to be painful if you plan the</a:t>
            </a:r>
          </a:p>
          <a:p>
            <a:r>
              <a:rPr lang="en-US" i="1" dirty="0"/>
              <a:t>conversation well (a). First, think about how you will introduce the</a:t>
            </a:r>
          </a:p>
          <a:p>
            <a:r>
              <a:rPr lang="en-US" i="1" dirty="0"/>
              <a:t>subject when you talk with your boss. Then make a list of reasons why</a:t>
            </a:r>
          </a:p>
          <a:p>
            <a:r>
              <a:rPr lang="en-US" i="1" dirty="0"/>
              <a:t>you deserve the raise. Be prepared to give specific examples of your</a:t>
            </a:r>
          </a:p>
          <a:p>
            <a:r>
              <a:rPr lang="en-US" i="1" dirty="0"/>
              <a:t>achievements. When your plan is ready, make an appointment to meet</a:t>
            </a:r>
          </a:p>
          <a:p>
            <a:r>
              <a:rPr lang="en-US" i="1" dirty="0"/>
              <a:t>with your boss (b). Your plan will allow you to be confident and will</a:t>
            </a:r>
          </a:p>
          <a:p>
            <a:r>
              <a:rPr lang="en-US" i="1" dirty="0"/>
              <a:t>increase your chance of success (c).</a:t>
            </a:r>
          </a:p>
          <a:p>
            <a:r>
              <a:rPr lang="en-US" b="1" dirty="0"/>
              <a:t>a= topic sentence</a:t>
            </a:r>
          </a:p>
          <a:p>
            <a:r>
              <a:rPr lang="en-US" b="1" dirty="0"/>
              <a:t>b= body, made up of support sentences</a:t>
            </a:r>
          </a:p>
          <a:p>
            <a:r>
              <a:rPr lang="en-US" b="1" dirty="0"/>
              <a:t>c= concluding </a:t>
            </a:r>
            <a:r>
              <a:rPr lang="en-US" b="1" dirty="0" smtClean="0"/>
              <a:t>sentence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364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Paragraph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Useful Transition </a:t>
            </a:r>
            <a:r>
              <a:rPr lang="en-US" b="1" dirty="0" smtClean="0"/>
              <a:t>Words </a:t>
            </a:r>
            <a:r>
              <a:rPr lang="en-US" dirty="0" smtClean="0"/>
              <a:t>Be </a:t>
            </a:r>
            <a:r>
              <a:rPr lang="en-US" dirty="0"/>
              <a:t>Careful! Many of these require context to be taught and </a:t>
            </a:r>
            <a:r>
              <a:rPr lang="en-US" dirty="0" smtClean="0"/>
              <a:t>used correctly! </a:t>
            </a:r>
          </a:p>
          <a:p>
            <a:r>
              <a:rPr lang="en-US" b="1" dirty="0" smtClean="0"/>
              <a:t>Signaling </a:t>
            </a:r>
            <a:r>
              <a:rPr lang="en-US" b="1" dirty="0"/>
              <a:t>words</a:t>
            </a:r>
          </a:p>
          <a:p>
            <a:r>
              <a:rPr lang="en-US" dirty="0"/>
              <a:t>1. </a:t>
            </a:r>
            <a:r>
              <a:rPr lang="en-US" dirty="0" smtClean="0"/>
              <a:t>Time/order (at </a:t>
            </a:r>
            <a:r>
              <a:rPr lang="en-US" dirty="0"/>
              <a:t>first, eventually, finally, first, firstly, in the end, in the first place, </a:t>
            </a:r>
            <a:r>
              <a:rPr lang="en-US" dirty="0" smtClean="0"/>
              <a:t>in the </a:t>
            </a:r>
            <a:r>
              <a:rPr lang="en-US" dirty="0"/>
              <a:t>second place, lastly, later, next, second, secondly, to begin </a:t>
            </a:r>
            <a:r>
              <a:rPr lang="en-US" dirty="0" smtClean="0"/>
              <a:t>with)</a:t>
            </a:r>
          </a:p>
          <a:p>
            <a:r>
              <a:rPr lang="en-US" dirty="0" smtClean="0"/>
              <a:t>2</a:t>
            </a:r>
            <a:r>
              <a:rPr lang="en-US" dirty="0"/>
              <a:t>. Comparison/similar </a:t>
            </a:r>
            <a:r>
              <a:rPr lang="en-US" dirty="0" smtClean="0"/>
              <a:t>ideas (in </a:t>
            </a:r>
            <a:r>
              <a:rPr lang="en-US" dirty="0"/>
              <a:t>comparison, in the same way, </a:t>
            </a:r>
            <a:r>
              <a:rPr lang="en-US" dirty="0" smtClean="0"/>
              <a:t>similarly)</a:t>
            </a:r>
            <a:endParaRPr lang="en-US" dirty="0"/>
          </a:p>
          <a:p>
            <a:r>
              <a:rPr lang="en-US" dirty="0"/>
              <a:t>3. Contrast/opposite </a:t>
            </a:r>
            <a:r>
              <a:rPr lang="en-US" dirty="0" smtClean="0"/>
              <a:t>ideas (but</a:t>
            </a:r>
            <a:r>
              <a:rPr lang="en-US" dirty="0"/>
              <a:t>, despite, in spite of, even so, however, in contrast, in spite of </a:t>
            </a:r>
            <a:r>
              <a:rPr lang="en-US" dirty="0" smtClean="0"/>
              <a:t>this, nevertheless</a:t>
            </a:r>
            <a:r>
              <a:rPr lang="en-US" dirty="0"/>
              <a:t>, on the contrary, on the other hand, still, whereas, </a:t>
            </a:r>
            <a:r>
              <a:rPr lang="en-US" dirty="0" smtClean="0"/>
              <a:t>yet)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4</a:t>
            </a:r>
            <a:r>
              <a:rPr lang="en-US" dirty="0"/>
              <a:t>. Cause and </a:t>
            </a:r>
            <a:r>
              <a:rPr lang="en-US" dirty="0" smtClean="0"/>
              <a:t>effect (accordingly</a:t>
            </a:r>
            <a:r>
              <a:rPr lang="en-US" dirty="0"/>
              <a:t>, as a consequence, as a result, because, because of </a:t>
            </a:r>
            <a:r>
              <a:rPr lang="en-US" dirty="0" smtClean="0"/>
              <a:t>this, consequently</a:t>
            </a:r>
            <a:r>
              <a:rPr lang="en-US" dirty="0"/>
              <a:t>, for this </a:t>
            </a:r>
            <a:r>
              <a:rPr lang="en-US" dirty="0" smtClean="0"/>
              <a:t>  reason</a:t>
            </a:r>
            <a:r>
              <a:rPr lang="en-US" dirty="0"/>
              <a:t>, hence, in consequence, in order to, </a:t>
            </a:r>
            <a:r>
              <a:rPr lang="en-US" dirty="0" smtClean="0"/>
              <a:t>owing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this, since, so, so that, therefore, </a:t>
            </a:r>
            <a:r>
              <a:rPr lang="en-US" dirty="0" smtClean="0"/>
              <a:t>thus)</a:t>
            </a:r>
            <a:endParaRPr lang="en-US" dirty="0"/>
          </a:p>
          <a:p>
            <a:r>
              <a:rPr lang="en-US" dirty="0"/>
              <a:t>5. </a:t>
            </a:r>
            <a:r>
              <a:rPr lang="en-US" dirty="0" smtClean="0"/>
              <a:t>Examples (for </a:t>
            </a:r>
            <a:r>
              <a:rPr lang="en-US" dirty="0"/>
              <a:t>example, for instance, such as, thus, as </a:t>
            </a:r>
            <a:r>
              <a:rPr lang="en-US" dirty="0" smtClean="0"/>
              <a:t>follows)</a:t>
            </a:r>
            <a:endParaRPr lang="en-US" dirty="0"/>
          </a:p>
          <a:p>
            <a:r>
              <a:rPr lang="en-US" dirty="0"/>
              <a:t>6 </a:t>
            </a:r>
            <a:r>
              <a:rPr lang="en-US" dirty="0" smtClean="0"/>
              <a:t>Generalization (as </a:t>
            </a:r>
            <a:r>
              <a:rPr lang="en-US" dirty="0"/>
              <a:t>a rule, for the most part, generally, in general, normally, on the </a:t>
            </a:r>
            <a:r>
              <a:rPr lang="en-US" dirty="0" smtClean="0"/>
              <a:t>whole, in </a:t>
            </a:r>
            <a:r>
              <a:rPr lang="en-US" dirty="0"/>
              <a:t>most cases, </a:t>
            </a:r>
            <a:r>
              <a:rPr lang="en-US" dirty="0" smtClean="0"/>
              <a:t>usually)</a:t>
            </a:r>
            <a:endParaRPr lang="en-US" dirty="0"/>
          </a:p>
          <a:p>
            <a:r>
              <a:rPr lang="en-US" dirty="0"/>
              <a:t>7. Stating the </a:t>
            </a:r>
            <a:r>
              <a:rPr lang="en-US" dirty="0" smtClean="0"/>
              <a:t>obvious (after </a:t>
            </a:r>
            <a:r>
              <a:rPr lang="en-US" dirty="0"/>
              <a:t>all, as one might expect, clearly, it goes without saying, </a:t>
            </a:r>
            <a:r>
              <a:rPr lang="en-US" dirty="0" smtClean="0"/>
              <a:t>naturally, obviously</a:t>
            </a:r>
            <a:r>
              <a:rPr lang="en-US" dirty="0"/>
              <a:t>, of course, </a:t>
            </a:r>
            <a:r>
              <a:rPr lang="en-US" dirty="0" smtClean="0"/>
              <a:t>surely)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3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Paragraph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8392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Signaling </a:t>
            </a:r>
            <a:r>
              <a:rPr lang="en-US" b="1" dirty="0" smtClean="0"/>
              <a:t>words - continued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8</a:t>
            </a:r>
            <a:r>
              <a:rPr lang="en-US" dirty="0"/>
              <a:t>. </a:t>
            </a:r>
            <a:r>
              <a:rPr lang="en-US" dirty="0" smtClean="0"/>
              <a:t>Attitude (admittedly</a:t>
            </a:r>
            <a:r>
              <a:rPr lang="en-US" dirty="0"/>
              <a:t>, certainly, fortunately, luckily, oddly enough, </a:t>
            </a:r>
            <a:r>
              <a:rPr lang="en-US" dirty="0" smtClean="0"/>
              <a:t>strangely enough</a:t>
            </a:r>
            <a:r>
              <a:rPr lang="en-US" dirty="0"/>
              <a:t>, undoubtedly, </a:t>
            </a:r>
            <a:r>
              <a:rPr lang="en-US" dirty="0" smtClean="0"/>
              <a:t>unfortunately)</a:t>
            </a:r>
            <a:endParaRPr lang="en-US" dirty="0"/>
          </a:p>
          <a:p>
            <a:r>
              <a:rPr lang="en-US" dirty="0"/>
              <a:t>9. </a:t>
            </a:r>
            <a:r>
              <a:rPr lang="en-US" dirty="0" smtClean="0"/>
              <a:t>Summary/conclusion (finally</a:t>
            </a:r>
            <a:r>
              <a:rPr lang="en-US" dirty="0"/>
              <a:t>, in brief, in conclusion, in short, overall, so, then, to conclude, </a:t>
            </a:r>
            <a:r>
              <a:rPr lang="en-US" dirty="0" smtClean="0"/>
              <a:t>to sum up)</a:t>
            </a:r>
            <a:endParaRPr lang="en-US" dirty="0"/>
          </a:p>
          <a:p>
            <a:r>
              <a:rPr lang="en-US" dirty="0"/>
              <a:t>10. </a:t>
            </a:r>
            <a:r>
              <a:rPr lang="en-US" dirty="0" smtClean="0"/>
              <a:t>Explanation/equivalence (in </a:t>
            </a:r>
            <a:r>
              <a:rPr lang="en-US" dirty="0"/>
              <a:t>other words, namely, or rather, that is to say, this means, to be </a:t>
            </a:r>
            <a:r>
              <a:rPr lang="en-US" dirty="0" smtClean="0"/>
              <a:t>more precise</a:t>
            </a:r>
            <a:r>
              <a:rPr lang="en-US" dirty="0"/>
              <a:t>, to put it another </a:t>
            </a:r>
            <a:r>
              <a:rPr lang="en-US" dirty="0" smtClean="0"/>
              <a:t>way)</a:t>
            </a:r>
            <a:endParaRPr lang="en-US" dirty="0"/>
          </a:p>
          <a:p>
            <a:r>
              <a:rPr lang="en-US" dirty="0"/>
              <a:t>11. </a:t>
            </a:r>
            <a:r>
              <a:rPr lang="en-US" dirty="0" smtClean="0"/>
              <a:t>Addition (apart </a:t>
            </a:r>
            <a:r>
              <a:rPr lang="en-US" dirty="0"/>
              <a:t>from this, as well as, besides, furthermore, in addition, </a:t>
            </a:r>
            <a:r>
              <a:rPr lang="en-US" dirty="0" smtClean="0"/>
              <a:t>moreover, nor</a:t>
            </a:r>
            <a:r>
              <a:rPr lang="en-US" dirty="0"/>
              <a:t>, not only...but also, too, what is </a:t>
            </a:r>
            <a:r>
              <a:rPr lang="en-US" dirty="0" smtClean="0"/>
              <a:t>more)</a:t>
            </a:r>
            <a:endParaRPr lang="en-US" dirty="0"/>
          </a:p>
          <a:p>
            <a:r>
              <a:rPr lang="en-US" dirty="0"/>
              <a:t>12. </a:t>
            </a:r>
            <a:r>
              <a:rPr lang="en-US" dirty="0" smtClean="0"/>
              <a:t>Condition (in </a:t>
            </a:r>
            <a:r>
              <a:rPr lang="en-US" dirty="0"/>
              <a:t>that case, </a:t>
            </a:r>
            <a:r>
              <a:rPr lang="en-US" dirty="0" smtClean="0"/>
              <a:t>then)</a:t>
            </a:r>
            <a:endParaRPr lang="en-US" dirty="0"/>
          </a:p>
          <a:p>
            <a:r>
              <a:rPr lang="en-US" dirty="0"/>
              <a:t>13. </a:t>
            </a:r>
            <a:r>
              <a:rPr lang="en-US" dirty="0" smtClean="0"/>
              <a:t>Support (actually</a:t>
            </a:r>
            <a:r>
              <a:rPr lang="en-US" dirty="0"/>
              <a:t>, as a matter of fact, in fact, </a:t>
            </a:r>
            <a:r>
              <a:rPr lang="en-US" dirty="0" smtClean="0"/>
              <a:t>indeed)</a:t>
            </a:r>
            <a:endParaRPr lang="en-US" dirty="0"/>
          </a:p>
          <a:p>
            <a:r>
              <a:rPr lang="en-US" dirty="0"/>
              <a:t>14. </a:t>
            </a:r>
            <a:r>
              <a:rPr lang="en-US" dirty="0" smtClean="0"/>
              <a:t>Contradiction (actually</a:t>
            </a:r>
            <a:r>
              <a:rPr lang="en-US" dirty="0"/>
              <a:t>, as a matter of fact, in </a:t>
            </a:r>
            <a:r>
              <a:rPr lang="en-US" dirty="0" smtClean="0"/>
              <a:t>fact)</a:t>
            </a:r>
            <a:endParaRPr lang="en-US" dirty="0"/>
          </a:p>
          <a:p>
            <a:r>
              <a:rPr lang="en-US" dirty="0"/>
              <a:t>15. </a:t>
            </a:r>
            <a:r>
              <a:rPr lang="en-US" dirty="0" smtClean="0"/>
              <a:t>Emphasis (chiefly</a:t>
            </a:r>
            <a:r>
              <a:rPr lang="en-US" dirty="0"/>
              <a:t>, especially, in detail, in particular, mainly, notably, </a:t>
            </a:r>
            <a:r>
              <a:rPr lang="en-US" dirty="0" smtClean="0"/>
              <a:t>particularly)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2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Paragraph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57400"/>
            <a:ext cx="7290055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Complete </a:t>
            </a:r>
            <a:r>
              <a:rPr lang="en-US" b="1" dirty="0"/>
              <a:t>the lines with information that fits with the given signal words.</a:t>
            </a:r>
          </a:p>
          <a:p>
            <a:r>
              <a:rPr lang="en-US" b="1" dirty="0"/>
              <a:t>My parents were very ____________________________________________________.</a:t>
            </a:r>
          </a:p>
          <a:p>
            <a:r>
              <a:rPr lang="en-US" b="1" dirty="0"/>
              <a:t>For example, </a:t>
            </a:r>
            <a:r>
              <a:rPr lang="en-US" b="1" dirty="0" smtClean="0"/>
              <a:t>____________________________________________________.</a:t>
            </a:r>
            <a:endParaRPr lang="en-US" b="1" dirty="0"/>
          </a:p>
          <a:p>
            <a:r>
              <a:rPr lang="en-US" b="1" dirty="0"/>
              <a:t>In fact, </a:t>
            </a:r>
            <a:r>
              <a:rPr lang="en-US" b="1" dirty="0" smtClean="0"/>
              <a:t>____________________________________________________.</a:t>
            </a:r>
            <a:endParaRPr lang="en-US" b="1" dirty="0"/>
          </a:p>
          <a:p>
            <a:r>
              <a:rPr lang="en-US" b="1" dirty="0"/>
              <a:t>As a result</a:t>
            </a:r>
            <a:r>
              <a:rPr lang="en-US" dirty="0"/>
              <a:t>, </a:t>
            </a:r>
            <a:r>
              <a:rPr lang="en-US" b="1" dirty="0" smtClean="0"/>
              <a:t>____________________________________________________.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13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Paragraph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Complete the following in your workbooks.</a:t>
            </a:r>
          </a:p>
          <a:p>
            <a:r>
              <a:rPr lang="en-US" b="1" dirty="0" smtClean="0"/>
              <a:t>______________________ </a:t>
            </a:r>
            <a:r>
              <a:rPr lang="en-US" b="1" dirty="0"/>
              <a:t>is a big problem in Korea.</a:t>
            </a:r>
          </a:p>
          <a:p>
            <a:endParaRPr lang="en-US" b="1" dirty="0" smtClean="0"/>
          </a:p>
          <a:p>
            <a:r>
              <a:rPr lang="en-US" b="1" dirty="0" smtClean="0"/>
              <a:t>Namely</a:t>
            </a:r>
            <a:r>
              <a:rPr lang="en-US" b="1" dirty="0"/>
              <a:t>, </a:t>
            </a:r>
            <a:r>
              <a:rPr lang="en-US" b="1" dirty="0" smtClean="0"/>
              <a:t>____________________________________________.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Consequently</a:t>
            </a:r>
            <a:r>
              <a:rPr lang="en-US" b="1" dirty="0"/>
              <a:t>, </a:t>
            </a:r>
            <a:r>
              <a:rPr lang="en-US" b="1" dirty="0" smtClean="0"/>
              <a:t>________________________________________.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Despite this,__________________________________________.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Paragraph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4582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Complete the following in your workbooks.</a:t>
            </a:r>
          </a:p>
          <a:p>
            <a:endParaRPr lang="en-US" b="1" dirty="0" smtClean="0"/>
          </a:p>
          <a:p>
            <a:r>
              <a:rPr lang="en-US" b="1" dirty="0" smtClean="0"/>
              <a:t>I </a:t>
            </a:r>
            <a:r>
              <a:rPr lang="en-US" b="1" dirty="0"/>
              <a:t>do not like </a:t>
            </a:r>
            <a:r>
              <a:rPr lang="en-US" b="1" dirty="0" smtClean="0"/>
              <a:t>_____________________________________________.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To </a:t>
            </a:r>
            <a:r>
              <a:rPr lang="en-US" b="1" dirty="0"/>
              <a:t>be more </a:t>
            </a:r>
            <a:r>
              <a:rPr lang="en-US" b="1" dirty="0" smtClean="0"/>
              <a:t>precise _______________________________________.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Admittedly</a:t>
            </a:r>
            <a:r>
              <a:rPr lang="en-US" b="1" dirty="0"/>
              <a:t>, </a:t>
            </a:r>
            <a:r>
              <a:rPr lang="en-US" b="1" dirty="0" smtClean="0"/>
              <a:t>_____________________________________________.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However</a:t>
            </a:r>
            <a:r>
              <a:rPr lang="en-US" b="1" dirty="0"/>
              <a:t>, </a:t>
            </a:r>
            <a:r>
              <a:rPr lang="en-US" b="1" dirty="0" smtClean="0"/>
              <a:t>______________________________________________.</a:t>
            </a:r>
          </a:p>
          <a:p>
            <a:endParaRPr lang="en-US" b="1" dirty="0" smtClean="0"/>
          </a:p>
          <a:p>
            <a:r>
              <a:rPr lang="en-US" b="1" dirty="0"/>
              <a:t>*</a:t>
            </a:r>
            <a:r>
              <a:rPr lang="en-US" b="1" dirty="0" smtClean="0"/>
              <a:t>Read the 3 ‘paragraphs’ with your partner – are they logical?</a:t>
            </a:r>
          </a:p>
          <a:p>
            <a:r>
              <a:rPr lang="en-US" b="1" dirty="0" smtClean="0"/>
              <a:t>*Look back at the paragraph you wrote – are there any signal words you could use to make it flow better?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9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Paragraph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one of the given topic sentences, and write </a:t>
            </a:r>
            <a:r>
              <a:rPr lang="en-US" b="1" dirty="0" smtClean="0"/>
              <a:t>one </a:t>
            </a:r>
            <a:r>
              <a:rPr lang="en-US" dirty="0" smtClean="0"/>
              <a:t>paragraph on that topic.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Topic Sentence 1: </a:t>
            </a:r>
            <a:r>
              <a:rPr lang="en-US" dirty="0"/>
              <a:t>Having a first child is difficult because of the significant adjustments in your life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Topic Sentence 2: </a:t>
            </a:r>
            <a:r>
              <a:rPr lang="en-US" dirty="0"/>
              <a:t>It is important to be ready before buying a house.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5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85216"/>
            <a:ext cx="8305800" cy="1499616"/>
          </a:xfrm>
        </p:spPr>
        <p:txBody>
          <a:bodyPr/>
          <a:lstStyle/>
          <a:p>
            <a:r>
              <a:rPr lang="en-US" dirty="0"/>
              <a:t>Process Approach </a:t>
            </a:r>
            <a:r>
              <a:rPr lang="en-US" dirty="0" smtClean="0"/>
              <a:t>and Product </a:t>
            </a:r>
            <a:r>
              <a:rPr lang="en-US" dirty="0"/>
              <a:t>Approach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084832"/>
            <a:ext cx="8077200" cy="391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"[</a:t>
            </a:r>
            <a:r>
              <a:rPr lang="en-US" dirty="0"/>
              <a:t>Writing] is messy, recursive, convoluted, and uneven. Writers</a:t>
            </a:r>
          </a:p>
          <a:p>
            <a:r>
              <a:rPr lang="en-US" dirty="0"/>
              <a:t>write, plan, revise, anticipate, and review throughout the writing</a:t>
            </a:r>
          </a:p>
          <a:p>
            <a:r>
              <a:rPr lang="en-US" dirty="0"/>
              <a:t>process, moving back and forth among the different operations</a:t>
            </a:r>
          </a:p>
          <a:p>
            <a:r>
              <a:rPr lang="en-US" dirty="0"/>
              <a:t>involved in writing without any apparent plan. (Hairston 1982: 85)"</a:t>
            </a:r>
          </a:p>
        </p:txBody>
      </p:sp>
    </p:spTree>
    <p:extLst>
      <p:ext uri="{BB962C8B-B14F-4D97-AF65-F5344CB8AC3E}">
        <p14:creationId xmlns:p14="http://schemas.microsoft.com/office/powerpoint/2010/main" val="14806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TESOL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Let’s start…</a:t>
            </a:r>
          </a:p>
          <a:p>
            <a:endParaRPr lang="en-US" dirty="0" smtClean="0"/>
          </a:p>
          <a:p>
            <a:r>
              <a:rPr lang="en-US" dirty="0" smtClean="0"/>
              <a:t>On the 2 pieces of paper you are given, please write 2 questions you would like to ask me.</a:t>
            </a:r>
          </a:p>
        </p:txBody>
      </p:sp>
    </p:spTree>
    <p:extLst>
      <p:ext uri="{BB962C8B-B14F-4D97-AF65-F5344CB8AC3E}">
        <p14:creationId xmlns:p14="http://schemas.microsoft.com/office/powerpoint/2010/main" val="222948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Pre-writing/Idea Generation and </a:t>
            </a:r>
            <a:r>
              <a:rPr lang="en-US" dirty="0" smtClean="0"/>
              <a:t>Organization</a:t>
            </a:r>
          </a:p>
          <a:p>
            <a:endParaRPr lang="en-US" dirty="0" smtClean="0"/>
          </a:p>
          <a:p>
            <a:r>
              <a:rPr lang="en-US" dirty="0" smtClean="0"/>
              <a:t>Brainstorming</a:t>
            </a:r>
          </a:p>
          <a:p>
            <a:r>
              <a:rPr lang="en-US" dirty="0" smtClean="0"/>
              <a:t>Clustering</a:t>
            </a:r>
          </a:p>
          <a:p>
            <a:r>
              <a:rPr lang="en-US" dirty="0" err="1" smtClean="0"/>
              <a:t>Freewriting</a:t>
            </a:r>
            <a:endParaRPr lang="en-US" dirty="0" smtClean="0"/>
          </a:p>
          <a:p>
            <a:r>
              <a:rPr lang="en-US" dirty="0" smtClean="0"/>
              <a:t>Looping</a:t>
            </a:r>
          </a:p>
          <a:p>
            <a:r>
              <a:rPr lang="en-US" dirty="0"/>
              <a:t>The Journalists' </a:t>
            </a:r>
            <a:r>
              <a:rPr lang="en-US" dirty="0" smtClean="0"/>
              <a:t>Questions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92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305800" cy="4648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Choose </a:t>
            </a:r>
            <a:r>
              <a:rPr lang="en-US" dirty="0"/>
              <a:t>one pre-writing method to generate ideas for the </a:t>
            </a:r>
            <a:r>
              <a:rPr lang="en-US" dirty="0" smtClean="0"/>
              <a:t>topic sentence you have previously written on, </a:t>
            </a:r>
            <a:r>
              <a:rPr lang="en-US" dirty="0"/>
              <a:t>and write </a:t>
            </a:r>
            <a:r>
              <a:rPr lang="en-US" b="1" dirty="0"/>
              <a:t>one </a:t>
            </a:r>
            <a:r>
              <a:rPr lang="en-US" dirty="0"/>
              <a:t>paragraph on that topic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Topic Sentence 1: Having a first child is difficult because of the significant adjustments in your life.</a:t>
            </a:r>
          </a:p>
          <a:p>
            <a:endParaRPr lang="en-US" dirty="0"/>
          </a:p>
          <a:p>
            <a:r>
              <a:rPr lang="en-US" dirty="0"/>
              <a:t>Topic Sentence 2: It is important to be ready before buying a house.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After you have finished your pre-writing exercise, </a:t>
            </a:r>
            <a:r>
              <a:rPr lang="en-US" b="1" dirty="0" smtClean="0"/>
              <a:t>draft</a:t>
            </a:r>
            <a:r>
              <a:rPr lang="en-US" dirty="0" smtClean="0"/>
              <a:t> your first copy. </a:t>
            </a:r>
          </a:p>
          <a:p>
            <a:pPr marL="0" indent="0">
              <a:buNone/>
            </a:pPr>
            <a:r>
              <a:rPr lang="en-US" dirty="0" smtClean="0"/>
              <a:t>Then, using the following writing checklist, </a:t>
            </a:r>
            <a:r>
              <a:rPr lang="en-US" dirty="0" smtClean="0"/>
              <a:t>first </a:t>
            </a:r>
            <a:r>
              <a:rPr lang="en-US" dirty="0" smtClean="0"/>
              <a:t>perform a self check and have your partner look at your writing too.</a:t>
            </a:r>
          </a:p>
          <a:p>
            <a:pPr marL="0" indent="0">
              <a:buNone/>
            </a:pPr>
            <a:r>
              <a:rPr lang="en-US" b="1" dirty="0" smtClean="0"/>
              <a:t>Revise</a:t>
            </a:r>
            <a:r>
              <a:rPr lang="en-US" dirty="0" smtClean="0"/>
              <a:t>, based on your own and partner’s feedback, and then </a:t>
            </a:r>
            <a:r>
              <a:rPr lang="en-US" b="1" dirty="0" smtClean="0"/>
              <a:t>write a second draft</a:t>
            </a:r>
            <a:r>
              <a:rPr lang="en-US" dirty="0" smtClean="0"/>
              <a:t> (teacher will collect and give feedback for tomorrow’s class).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68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4267200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 smtClean="0"/>
              <a:t>Simplified Feedback Symbol Guide</a:t>
            </a:r>
          </a:p>
          <a:p>
            <a:r>
              <a:rPr lang="en-US" dirty="0" smtClean="0"/>
              <a:t>C – capital letter</a:t>
            </a:r>
          </a:p>
          <a:p>
            <a:r>
              <a:rPr lang="en-US" dirty="0" smtClean="0"/>
              <a:t>WR – wrong word</a:t>
            </a:r>
          </a:p>
          <a:p>
            <a:r>
              <a:rPr lang="en-US" dirty="0" smtClean="0"/>
              <a:t>SV – subject verb don’t match</a:t>
            </a:r>
          </a:p>
          <a:p>
            <a:r>
              <a:rPr lang="en-US" sz="2000" dirty="0" smtClean="0"/>
              <a:t>WO - Change word order</a:t>
            </a:r>
            <a:endParaRPr lang="en-US" dirty="0"/>
          </a:p>
          <a:p>
            <a:r>
              <a:rPr lang="en-US" sz="2000" dirty="0" smtClean="0"/>
              <a:t>X – remove word</a:t>
            </a:r>
          </a:p>
          <a:p>
            <a:r>
              <a:rPr lang="en-US" dirty="0" smtClean="0"/>
              <a:t>V – add word</a:t>
            </a:r>
          </a:p>
          <a:p>
            <a:r>
              <a:rPr lang="en-US" sz="2000" dirty="0" smtClean="0"/>
              <a:t>P – plural</a:t>
            </a:r>
          </a:p>
          <a:p>
            <a:r>
              <a:rPr lang="en-US" dirty="0" smtClean="0"/>
              <a:t>G – grammar mistake</a:t>
            </a:r>
          </a:p>
          <a:p>
            <a:r>
              <a:rPr lang="en-US" sz="2000" dirty="0" smtClean="0"/>
              <a:t>SP - spelling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4738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4724400"/>
          </a:xfrm>
        </p:spPr>
        <p:txBody>
          <a:bodyPr>
            <a:normAutofit/>
          </a:bodyPr>
          <a:lstStyle/>
          <a:p>
            <a:r>
              <a:rPr lang="en-US" dirty="0"/>
              <a:t>This is a traditional approach, in which students are </a:t>
            </a:r>
            <a:r>
              <a:rPr lang="en-US" dirty="0" smtClean="0"/>
              <a:t>encouraged to </a:t>
            </a:r>
            <a:r>
              <a:rPr lang="en-US" dirty="0"/>
              <a:t>mimic a model text, which is usually presented and </a:t>
            </a:r>
            <a:r>
              <a:rPr lang="en-US" dirty="0" smtClean="0"/>
              <a:t>analyzed at an </a:t>
            </a:r>
            <a:r>
              <a:rPr lang="en-US" dirty="0"/>
              <a:t>early stage. A model for such an approach is outlined below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1. </a:t>
            </a:r>
            <a:r>
              <a:rPr lang="en-US" dirty="0"/>
              <a:t>Model texts are read, and then features of the genre </a:t>
            </a:r>
            <a:r>
              <a:rPr lang="en-US" dirty="0" smtClean="0"/>
              <a:t>are highlighted.</a:t>
            </a:r>
          </a:p>
          <a:p>
            <a:r>
              <a:rPr lang="en-US" dirty="0" smtClean="0"/>
              <a:t>2. </a:t>
            </a:r>
            <a:r>
              <a:rPr lang="en-US" dirty="0"/>
              <a:t>This consists of controlled practice of the highlighted </a:t>
            </a:r>
            <a:r>
              <a:rPr lang="en-US" dirty="0" smtClean="0"/>
              <a:t>features, usually </a:t>
            </a:r>
            <a:r>
              <a:rPr lang="en-US" dirty="0"/>
              <a:t>in isolation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3. </a:t>
            </a:r>
            <a:r>
              <a:rPr lang="en-US" dirty="0"/>
              <a:t>Organization of ideas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4. </a:t>
            </a:r>
            <a:r>
              <a:rPr lang="en-US" dirty="0"/>
              <a:t>Students choose from </a:t>
            </a:r>
            <a:r>
              <a:rPr lang="en-US" dirty="0" smtClean="0"/>
              <a:t>a choice </a:t>
            </a:r>
            <a:r>
              <a:rPr lang="en-US" dirty="0"/>
              <a:t>of comparable writing tasks. Individually, they use the </a:t>
            </a:r>
            <a:r>
              <a:rPr lang="en-US" dirty="0" smtClean="0"/>
              <a:t>skills, structures </a:t>
            </a:r>
            <a:r>
              <a:rPr lang="en-US" dirty="0"/>
              <a:t>and vocabulary they have been taught to produce </a:t>
            </a:r>
            <a:r>
              <a:rPr lang="en-US" dirty="0" smtClean="0"/>
              <a:t>the product</a:t>
            </a:r>
            <a:r>
              <a:rPr lang="en-US" dirty="0"/>
              <a:t>; to show what they can do as fluent and competent </a:t>
            </a:r>
            <a:r>
              <a:rPr lang="en-US" dirty="0" smtClean="0"/>
              <a:t>users of </a:t>
            </a:r>
            <a:r>
              <a:rPr lang="en-US" dirty="0"/>
              <a:t>the language.</a:t>
            </a:r>
          </a:p>
        </p:txBody>
      </p:sp>
    </p:spTree>
    <p:extLst>
      <p:ext uri="{BB962C8B-B14F-4D97-AF65-F5344CB8AC3E}">
        <p14:creationId xmlns:p14="http://schemas.microsoft.com/office/powerpoint/2010/main" val="391498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</a:t>
            </a:r>
            <a:r>
              <a:rPr lang="en-US" dirty="0" smtClean="0"/>
              <a:t>Approach - Sample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8350" y="1874189"/>
            <a:ext cx="7689850" cy="438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Approach - Sample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8096" y="2084831"/>
            <a:ext cx="7766304" cy="400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4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Approach -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6477000" cy="259476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0892" y="2790900"/>
            <a:ext cx="4436907" cy="40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382000" cy="4023360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Using the examples and sample letter format, construct your own letter of complaint to your employer.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4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85800" y="3192281"/>
            <a:ext cx="8763000" cy="1524000"/>
          </a:xfrm>
        </p:spPr>
        <p:txBody>
          <a:bodyPr>
            <a:noAutofit/>
          </a:bodyPr>
          <a:lstStyle/>
          <a:p>
            <a:r>
              <a:rPr lang="en-US" sz="6600" dirty="0" smtClean="0"/>
              <a:t>Fluency vs. Accuracy?</a:t>
            </a:r>
            <a:endParaRPr lang="en-US" sz="66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86200"/>
            <a:ext cx="7924800" cy="16732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With your group brainstorm some differences between the two.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692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Fluency-focused Activities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Morning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TESOL </a:t>
            </a:r>
            <a:r>
              <a:rPr lang="en-US" dirty="0" smtClean="0"/>
              <a:t>Writing - 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257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Activity focus: Introductions, expressing likes/dislikes/interests and using conjunctions</a:t>
            </a:r>
          </a:p>
          <a:p>
            <a:endParaRPr lang="en-US" dirty="0"/>
          </a:p>
          <a:p>
            <a:r>
              <a:rPr lang="en-US" dirty="0"/>
              <a:t>Carlos:</a:t>
            </a:r>
          </a:p>
          <a:p>
            <a:pPr marL="0" indent="0">
              <a:buNone/>
            </a:pPr>
            <a:r>
              <a:rPr lang="en-US" dirty="0" smtClean="0"/>
              <a:t>-BE </a:t>
            </a:r>
            <a:r>
              <a:rPr lang="en-US" dirty="0"/>
              <a:t>INTO Jazz (o), rock and roll (x)</a:t>
            </a:r>
          </a:p>
          <a:p>
            <a:pPr marL="0" indent="0">
              <a:buNone/>
            </a:pPr>
            <a:r>
              <a:rPr lang="en-US" dirty="0"/>
              <a:t>Carlos is into jazz, but he isn’t into rock and roll.</a:t>
            </a:r>
          </a:p>
          <a:p>
            <a:pPr marL="0" indent="0">
              <a:buNone/>
            </a:pPr>
            <a:r>
              <a:rPr lang="en-US" dirty="0" smtClean="0"/>
              <a:t>-ENJOY </a:t>
            </a:r>
            <a:r>
              <a:rPr lang="en-US" dirty="0"/>
              <a:t>PLAYING Football (o), tennis (o)</a:t>
            </a:r>
          </a:p>
          <a:p>
            <a:pPr marL="0" indent="0">
              <a:buNone/>
            </a:pPr>
            <a:r>
              <a:rPr lang="en-US" dirty="0"/>
              <a:t>Carlos enjoys playing football and tennis.</a:t>
            </a:r>
          </a:p>
          <a:p>
            <a:pPr marL="0" indent="0">
              <a:buNone/>
            </a:pPr>
            <a:r>
              <a:rPr lang="en-US" dirty="0" smtClean="0"/>
              <a:t>-LIKE </a:t>
            </a:r>
            <a:r>
              <a:rPr lang="en-US" dirty="0"/>
              <a:t>Pizza (o), fish (x), grapes (o)</a:t>
            </a:r>
          </a:p>
          <a:p>
            <a:pPr marL="0" indent="0">
              <a:buNone/>
            </a:pPr>
            <a:r>
              <a:rPr lang="en-US" dirty="0"/>
              <a:t>Carlos likes pizza and grapes, but he doesn’t like fish.</a:t>
            </a:r>
          </a:p>
          <a:p>
            <a:pPr marL="0" indent="0">
              <a:buNone/>
            </a:pPr>
            <a:r>
              <a:rPr lang="en-US" dirty="0" smtClean="0"/>
              <a:t>-BE </a:t>
            </a:r>
            <a:r>
              <a:rPr lang="en-US" dirty="0"/>
              <a:t>INTERESTED IN Talk shows (x), dramas (x)</a:t>
            </a:r>
          </a:p>
          <a:p>
            <a:pPr marL="0" indent="0">
              <a:buNone/>
            </a:pPr>
            <a:r>
              <a:rPr lang="en-US" dirty="0"/>
              <a:t>Carlos isn’t interested in talk shows or dramas.</a:t>
            </a:r>
          </a:p>
        </p:txBody>
      </p:sp>
    </p:spTree>
    <p:extLst>
      <p:ext uri="{BB962C8B-B14F-4D97-AF65-F5344CB8AC3E}">
        <p14:creationId xmlns:p14="http://schemas.microsoft.com/office/powerpoint/2010/main" val="336615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Fluency-focused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fluency-focused activities:</a:t>
            </a:r>
          </a:p>
          <a:p>
            <a:r>
              <a:rPr lang="en-US" dirty="0" smtClean="0"/>
              <a:t>- Poems</a:t>
            </a:r>
          </a:p>
          <a:p>
            <a:r>
              <a:rPr lang="en-US" dirty="0" smtClean="0"/>
              <a:t>- Writing to each other</a:t>
            </a:r>
          </a:p>
          <a:p>
            <a:r>
              <a:rPr lang="en-US" dirty="0" smtClean="0"/>
              <a:t>- Using pictures</a:t>
            </a:r>
          </a:p>
          <a:p>
            <a:r>
              <a:rPr lang="en-US" dirty="0" smtClean="0"/>
              <a:t>- Using music</a:t>
            </a:r>
          </a:p>
          <a:p>
            <a:r>
              <a:rPr lang="en-US" dirty="0" smtClean="0"/>
              <a:t>- Dialogue journals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Fluency-focused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689848" cy="4572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Poems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-Poems allows students to write powerful messages in a short space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-Students can play with vocabulary and </a:t>
            </a:r>
            <a:r>
              <a:rPr lang="en-US" dirty="0" smtClean="0"/>
              <a:t>grammar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-Pre-established </a:t>
            </a:r>
            <a:r>
              <a:rPr lang="en-US" dirty="0"/>
              <a:t>patterns give students support and focus</a:t>
            </a:r>
          </a:p>
        </p:txBody>
      </p:sp>
    </p:spTree>
    <p:extLst>
      <p:ext uri="{BB962C8B-B14F-4D97-AF65-F5344CB8AC3E}">
        <p14:creationId xmlns:p14="http://schemas.microsoft.com/office/powerpoint/2010/main" val="189196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Fluency-focused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447800"/>
            <a:ext cx="8503920" cy="5029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Acrostic/Alphabet </a:t>
            </a:r>
            <a:r>
              <a:rPr lang="en-US" dirty="0"/>
              <a:t>poems</a:t>
            </a:r>
          </a:p>
          <a:p>
            <a:r>
              <a:rPr lang="en-US" dirty="0"/>
              <a:t>-good for introducing a topic</a:t>
            </a:r>
          </a:p>
          <a:p>
            <a:r>
              <a:rPr lang="en-US" dirty="0"/>
              <a:t>-teacher can request certain grammatical </a:t>
            </a:r>
            <a:r>
              <a:rPr lang="en-US" dirty="0" smtClean="0"/>
              <a:t>pattern</a:t>
            </a:r>
          </a:p>
          <a:p>
            <a:pPr marL="0" indent="0">
              <a:buNone/>
            </a:pPr>
            <a:r>
              <a:rPr lang="en-US" dirty="0" smtClean="0"/>
              <a:t>Example:</a:t>
            </a:r>
            <a:endParaRPr lang="en-US" dirty="0"/>
          </a:p>
          <a:p>
            <a:r>
              <a:rPr lang="en-US" u="sng" dirty="0"/>
              <a:t>P</a:t>
            </a:r>
            <a:r>
              <a:rPr lang="en-US" dirty="0"/>
              <a:t>eople are walking, talking, and napping (present continuous)</a:t>
            </a:r>
          </a:p>
          <a:p>
            <a:r>
              <a:rPr lang="en-US" u="sng" dirty="0"/>
              <a:t>A</a:t>
            </a:r>
            <a:r>
              <a:rPr lang="en-US" dirty="0"/>
              <a:t>ngry children are fighting</a:t>
            </a:r>
          </a:p>
          <a:p>
            <a:r>
              <a:rPr lang="en-US" u="sng" dirty="0" err="1"/>
              <a:t>R</a:t>
            </a:r>
            <a:r>
              <a:rPr lang="en-US" dirty="0" err="1"/>
              <a:t>ollerbladers</a:t>
            </a:r>
            <a:r>
              <a:rPr lang="en-US" dirty="0"/>
              <a:t> are skating swiftly</a:t>
            </a:r>
          </a:p>
          <a:p>
            <a:r>
              <a:rPr lang="en-US" u="sng" dirty="0"/>
              <a:t>K</a:t>
            </a:r>
            <a:r>
              <a:rPr lang="en-US" dirty="0"/>
              <a:t>indergarten students are traveling in long lines</a:t>
            </a:r>
          </a:p>
          <a:p>
            <a:r>
              <a:rPr lang="en-US" u="sng" dirty="0"/>
              <a:t>S</a:t>
            </a:r>
            <a:r>
              <a:rPr lang="en-US" dirty="0"/>
              <a:t>enior citizens are playing </a:t>
            </a:r>
            <a:r>
              <a:rPr lang="en-US" dirty="0" smtClean="0"/>
              <a:t>g0-stop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9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Fluency-focused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your own poem and share with your partner.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______________________________________</a:t>
            </a:r>
            <a:endParaRPr lang="en-US" dirty="0"/>
          </a:p>
          <a:p>
            <a:r>
              <a:rPr lang="en-US" dirty="0"/>
              <a:t>E</a:t>
            </a:r>
            <a:r>
              <a:rPr lang="en-US" dirty="0" smtClean="0"/>
              <a:t>______________________________________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______________________________________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______________________________________</a:t>
            </a:r>
            <a:endParaRPr lang="en-US" dirty="0"/>
          </a:p>
          <a:p>
            <a:r>
              <a:rPr lang="en-US" dirty="0"/>
              <a:t>H</a:t>
            </a:r>
            <a:r>
              <a:rPr lang="en-US" dirty="0" smtClean="0"/>
              <a:t>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0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Fluency-focused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Stem/Frame Poems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 enjoy ___________ because____________</a:t>
            </a:r>
          </a:p>
          <a:p>
            <a:r>
              <a:rPr lang="en-US" dirty="0"/>
              <a:t>I enjoy ___________ because____________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2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9527"/>
            <a:ext cx="6920435" cy="426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Fluency-focused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Diamante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70429"/>
            <a:ext cx="8022064" cy="350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45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Fluency-focused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Metaphor Generators</a:t>
            </a:r>
          </a:p>
          <a:p>
            <a:r>
              <a:rPr lang="en-US" dirty="0"/>
              <a:t>To </a:t>
            </a:r>
            <a:r>
              <a:rPr lang="en-US" dirty="0" smtClean="0"/>
              <a:t>________________</a:t>
            </a:r>
            <a:endParaRPr lang="en-US" dirty="0"/>
          </a:p>
          <a:p>
            <a:r>
              <a:rPr lang="en-US" dirty="0"/>
              <a:t>You are </a:t>
            </a:r>
            <a:r>
              <a:rPr lang="en-US" dirty="0" smtClean="0"/>
              <a:t>______________________(</a:t>
            </a:r>
            <a:r>
              <a:rPr lang="en-US" dirty="0"/>
              <a:t>food)</a:t>
            </a:r>
          </a:p>
          <a:p>
            <a:r>
              <a:rPr lang="en-US" dirty="0"/>
              <a:t>You are </a:t>
            </a:r>
            <a:r>
              <a:rPr lang="en-US" dirty="0" smtClean="0"/>
              <a:t>______________________(</a:t>
            </a:r>
            <a:r>
              <a:rPr lang="en-US" dirty="0"/>
              <a:t>weather)</a:t>
            </a:r>
          </a:p>
          <a:p>
            <a:r>
              <a:rPr lang="en-US" dirty="0"/>
              <a:t>You are </a:t>
            </a:r>
            <a:r>
              <a:rPr lang="en-US" dirty="0" smtClean="0"/>
              <a:t>______________________(</a:t>
            </a:r>
            <a:r>
              <a:rPr lang="en-US" dirty="0"/>
              <a:t>animal)</a:t>
            </a:r>
          </a:p>
          <a:p>
            <a:r>
              <a:rPr lang="en-US" dirty="0"/>
              <a:t>You are </a:t>
            </a:r>
            <a:r>
              <a:rPr lang="en-US" dirty="0" smtClean="0"/>
              <a:t>______________________(</a:t>
            </a:r>
            <a:r>
              <a:rPr lang="en-US" dirty="0"/>
              <a:t>plant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To Kai,</a:t>
            </a:r>
          </a:p>
          <a:p>
            <a:r>
              <a:rPr lang="en-US" dirty="0" smtClean="0"/>
              <a:t>You are a box of </a:t>
            </a:r>
            <a:r>
              <a:rPr lang="en-US" dirty="0" err="1" smtClean="0"/>
              <a:t>Ddang</a:t>
            </a:r>
            <a:r>
              <a:rPr lang="en-US" dirty="0" smtClean="0"/>
              <a:t> </a:t>
            </a:r>
            <a:r>
              <a:rPr lang="en-US" dirty="0" err="1" smtClean="0"/>
              <a:t>Ddang</a:t>
            </a:r>
            <a:r>
              <a:rPr lang="en-US" dirty="0" smtClean="0"/>
              <a:t> chicken,</a:t>
            </a:r>
          </a:p>
          <a:p>
            <a:r>
              <a:rPr lang="en-US" dirty="0" smtClean="0"/>
              <a:t>You are a sunny day,</a:t>
            </a:r>
          </a:p>
          <a:p>
            <a:r>
              <a:rPr lang="en-US" dirty="0" smtClean="0"/>
              <a:t>You are an impish chimpanzee,</a:t>
            </a:r>
          </a:p>
          <a:p>
            <a:r>
              <a:rPr lang="en-US" dirty="0" smtClean="0"/>
              <a:t>You are a pure lotus flower.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2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Fluency-focused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689848" cy="49499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Writing </a:t>
            </a:r>
            <a:r>
              <a:rPr lang="en-US" dirty="0"/>
              <a:t>to Each </a:t>
            </a:r>
            <a:r>
              <a:rPr lang="en-US" dirty="0" smtClean="0"/>
              <a:t>Other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Pen pal/ Key pal</a:t>
            </a:r>
          </a:p>
          <a:p>
            <a:pPr marL="0" indent="0">
              <a:buNone/>
            </a:pPr>
            <a:r>
              <a:rPr lang="en-US" dirty="0"/>
              <a:t>-Teachers organize and monitor </a:t>
            </a:r>
            <a:r>
              <a:rPr lang="en-US" dirty="0" smtClean="0"/>
              <a:t>students’ correspondence with actual </a:t>
            </a:r>
            <a:r>
              <a:rPr lang="en-US" dirty="0"/>
              <a:t>students from other </a:t>
            </a:r>
            <a:r>
              <a:rPr lang="en-US" dirty="0" smtClean="0"/>
              <a:t>countries.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Email Dialogue Sheet</a:t>
            </a:r>
          </a:p>
          <a:p>
            <a:pPr marL="0" indent="0">
              <a:buNone/>
            </a:pPr>
            <a:r>
              <a:rPr lang="en-US" dirty="0"/>
              <a:t>-Students write short letters to each other on paper in the form </a:t>
            </a:r>
            <a:r>
              <a:rPr lang="en-US" dirty="0" smtClean="0"/>
              <a:t>of email.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Fluency-focused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Kakao</a:t>
            </a:r>
            <a:r>
              <a:rPr lang="en-US" dirty="0" smtClean="0"/>
              <a:t> Chat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2722220"/>
            <a:ext cx="2656031" cy="404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86" y="1529628"/>
            <a:ext cx="3200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57" y="2063151"/>
            <a:ext cx="203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304" y="2800216"/>
            <a:ext cx="17414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86" y="3622541"/>
            <a:ext cx="203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2" y="4359591"/>
            <a:ext cx="1743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205" y="5166491"/>
            <a:ext cx="2032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8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Fluency-focused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689848" cy="5026152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Letters </a:t>
            </a:r>
            <a:r>
              <a:rPr lang="en-US" dirty="0"/>
              <a:t>Back and Forth</a:t>
            </a:r>
          </a:p>
          <a:p>
            <a:pPr marL="0" indent="0">
              <a:buNone/>
            </a:pPr>
            <a:r>
              <a:rPr lang="en-US" dirty="0"/>
              <a:t>- Read an article to the students</a:t>
            </a:r>
          </a:p>
          <a:p>
            <a:pPr marL="0" indent="0">
              <a:buNone/>
            </a:pPr>
            <a:r>
              <a:rPr lang="en-US" dirty="0"/>
              <a:t>-Students then write their opinion of the article</a:t>
            </a:r>
          </a:p>
          <a:p>
            <a:pPr marL="0" indent="0">
              <a:buNone/>
            </a:pPr>
            <a:r>
              <a:rPr lang="en-US" dirty="0"/>
              <a:t>-Students then exchange letters and write about why they agree</a:t>
            </a:r>
          </a:p>
          <a:p>
            <a:pPr marL="0" indent="0">
              <a:buNone/>
            </a:pPr>
            <a:r>
              <a:rPr lang="en-US" dirty="0"/>
              <a:t>or disagree with each other’s letters</a:t>
            </a:r>
          </a:p>
          <a:p>
            <a:r>
              <a:rPr lang="en-US" dirty="0"/>
              <a:t>Letters of Inquiry</a:t>
            </a:r>
          </a:p>
          <a:p>
            <a:pPr marL="0" indent="0">
              <a:buNone/>
            </a:pPr>
            <a:r>
              <a:rPr lang="en-US" dirty="0"/>
              <a:t>- Students write a letter requesting some kind of information,</a:t>
            </a:r>
          </a:p>
          <a:p>
            <a:pPr marL="0" indent="0">
              <a:buNone/>
            </a:pPr>
            <a:r>
              <a:rPr lang="en-US" dirty="0"/>
              <a:t>students then reply to each other’s letters</a:t>
            </a:r>
          </a:p>
          <a:p>
            <a:r>
              <a:rPr lang="en-US" dirty="0"/>
              <a:t>Advice Column</a:t>
            </a:r>
          </a:p>
          <a:p>
            <a:pPr marL="0" indent="0">
              <a:buNone/>
            </a:pPr>
            <a:r>
              <a:rPr lang="en-US" dirty="0"/>
              <a:t>-Students write a letter describing a problem they have, students</a:t>
            </a:r>
          </a:p>
          <a:p>
            <a:pPr marL="0" indent="0">
              <a:buNone/>
            </a:pPr>
            <a:r>
              <a:rPr lang="en-US" dirty="0"/>
              <a:t>then exchange letters and reply with advice</a:t>
            </a:r>
          </a:p>
        </p:txBody>
      </p:sp>
    </p:spTree>
    <p:extLst>
      <p:ext uri="{BB962C8B-B14F-4D97-AF65-F5344CB8AC3E}">
        <p14:creationId xmlns:p14="http://schemas.microsoft.com/office/powerpoint/2010/main" val="284663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TESOL Writing - 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3648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5100" dirty="0" smtClean="0"/>
          </a:p>
          <a:p>
            <a:r>
              <a:rPr lang="en-US" sz="2600" dirty="0" smtClean="0"/>
              <a:t>Interview your partner and complete the following </a:t>
            </a:r>
          </a:p>
          <a:p>
            <a:r>
              <a:rPr lang="en-US" sz="2600" dirty="0" smtClean="0"/>
              <a:t>(write O if they agree or X if they do not):</a:t>
            </a:r>
          </a:p>
          <a:p>
            <a:endParaRPr lang="en-US" sz="2600" dirty="0"/>
          </a:p>
          <a:p>
            <a:r>
              <a:rPr lang="en-US" dirty="0" smtClean="0"/>
              <a:t>LIKE </a:t>
            </a:r>
            <a:r>
              <a:rPr lang="en-US" dirty="0"/>
              <a:t>Cabbage ( ), carrots ( ), onions ( )</a:t>
            </a:r>
          </a:p>
          <a:p>
            <a:r>
              <a:rPr lang="en-US" dirty="0" smtClean="0"/>
              <a:t>BE </a:t>
            </a:r>
            <a:r>
              <a:rPr lang="en-US" dirty="0"/>
              <a:t>INTERESTED IN cars ( ), motorcycles ( ), fashion ( )</a:t>
            </a:r>
          </a:p>
          <a:p>
            <a:r>
              <a:rPr lang="en-US" dirty="0" smtClean="0"/>
              <a:t>ENJOY </a:t>
            </a:r>
            <a:r>
              <a:rPr lang="en-US" dirty="0"/>
              <a:t>DRINKING beer ( ), soju ( ), whiskey ( )</a:t>
            </a:r>
          </a:p>
          <a:p>
            <a:r>
              <a:rPr lang="en-US" dirty="0" smtClean="0"/>
              <a:t>BE </a:t>
            </a:r>
            <a:r>
              <a:rPr lang="en-US" dirty="0"/>
              <a:t>INTO rock ( ), pop ( ), hip-hop ( )</a:t>
            </a:r>
          </a:p>
          <a:p>
            <a:r>
              <a:rPr lang="en-US" dirty="0" smtClean="0"/>
              <a:t>LIKE </a:t>
            </a:r>
            <a:r>
              <a:rPr lang="en-US" dirty="0"/>
              <a:t>TO PLAY Volleyball ( ), hockey ( )</a:t>
            </a:r>
          </a:p>
          <a:p>
            <a:r>
              <a:rPr lang="en-US" dirty="0" smtClean="0"/>
              <a:t>LIKE </a:t>
            </a:r>
            <a:r>
              <a:rPr lang="en-US" dirty="0"/>
              <a:t>Beef ( ), live octopus ( )</a:t>
            </a:r>
          </a:p>
          <a:p>
            <a:r>
              <a:rPr lang="en-US" dirty="0" smtClean="0"/>
              <a:t>BE </a:t>
            </a:r>
            <a:r>
              <a:rPr lang="en-US" dirty="0"/>
              <a:t>INTO Na </a:t>
            </a:r>
            <a:r>
              <a:rPr lang="en-US" dirty="0" err="1"/>
              <a:t>Hoon</a:t>
            </a:r>
            <a:r>
              <a:rPr lang="en-US" dirty="0"/>
              <a:t> Ah ( ), In Soon E ( ), Kim Gun Mo ( 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8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Fluency-focused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371600"/>
            <a:ext cx="8503920" cy="52578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Using </a:t>
            </a:r>
            <a:r>
              <a:rPr lang="en-US" b="1" dirty="0"/>
              <a:t>Pictures</a:t>
            </a:r>
          </a:p>
          <a:p>
            <a:r>
              <a:rPr lang="en-US" dirty="0"/>
              <a:t>Describing Pictures</a:t>
            </a:r>
          </a:p>
          <a:p>
            <a:pPr marL="0" indent="0">
              <a:buNone/>
            </a:pPr>
            <a:r>
              <a:rPr lang="en-US" dirty="0"/>
              <a:t>-Give students a picture and a time limit to write down as much </a:t>
            </a:r>
            <a:r>
              <a:rPr lang="en-US" dirty="0" smtClean="0"/>
              <a:t>as they </a:t>
            </a:r>
            <a:r>
              <a:rPr lang="en-US" dirty="0"/>
              <a:t>can. Provide vocabulary support if needed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Multiple </a:t>
            </a:r>
            <a:r>
              <a:rPr lang="en-US" dirty="0"/>
              <a:t>Objects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/>
              <a:t>Give students a variety of pictures but have them describe only </a:t>
            </a:r>
            <a:r>
              <a:rPr lang="en-US" dirty="0" smtClean="0"/>
              <a:t>one of </a:t>
            </a:r>
            <a:r>
              <a:rPr lang="en-US" dirty="0"/>
              <a:t>them. Students exchange papers and try to identify the picture </a:t>
            </a:r>
            <a:r>
              <a:rPr lang="en-US" dirty="0" smtClean="0"/>
              <a:t>that they </a:t>
            </a:r>
            <a:r>
              <a:rPr lang="en-US" dirty="0"/>
              <a:t>described.</a:t>
            </a:r>
          </a:p>
        </p:txBody>
      </p:sp>
      <p:pic>
        <p:nvPicPr>
          <p:cNvPr id="1028" name="Picture 4" descr="https://idt2.files.wordpress.com/2011/05/pictur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676400"/>
            <a:ext cx="7927847" cy="484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36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Fluency-focused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Postcards</a:t>
            </a:r>
          </a:p>
          <a:p>
            <a:pPr marL="0" indent="0">
              <a:buNone/>
            </a:pPr>
            <a:r>
              <a:rPr lang="en-US" dirty="0"/>
              <a:t>-Give students a postcard scene and have them write a postcard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Portraits</a:t>
            </a:r>
          </a:p>
          <a:p>
            <a:pPr marL="0" indent="0">
              <a:buNone/>
            </a:pPr>
            <a:r>
              <a:rPr lang="en-US" dirty="0"/>
              <a:t>-Students look at a portrait and then write a letter to that </a:t>
            </a:r>
            <a:r>
              <a:rPr lang="en-US" dirty="0" smtClean="0"/>
              <a:t>person asking </a:t>
            </a:r>
            <a:r>
              <a:rPr lang="en-US" dirty="0"/>
              <a:t>many questions. Other students will respond to that letter </a:t>
            </a:r>
            <a:r>
              <a:rPr lang="en-US" dirty="0" smtClean="0"/>
              <a:t>as the </a:t>
            </a:r>
            <a:r>
              <a:rPr lang="en-US" dirty="0"/>
              <a:t>person in the portrait.</a:t>
            </a:r>
          </a:p>
          <a:p>
            <a:pPr marL="0" indent="0">
              <a:buNone/>
            </a:pPr>
            <a:r>
              <a:rPr lang="en-US" dirty="0"/>
              <a:t>-Students could also assume the identity of the person in the </a:t>
            </a:r>
            <a:r>
              <a:rPr lang="en-US" dirty="0" smtClean="0"/>
              <a:t>portrait and </a:t>
            </a:r>
            <a:r>
              <a:rPr lang="en-US" dirty="0"/>
              <a:t>write a diary entry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49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Fluency-focused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9848" cy="51054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Story </a:t>
            </a:r>
            <a:r>
              <a:rPr lang="en-US" dirty="0"/>
              <a:t>Tasks</a:t>
            </a:r>
          </a:p>
          <a:p>
            <a:pPr marL="0" indent="0">
              <a:buNone/>
            </a:pPr>
            <a:r>
              <a:rPr lang="en-US" dirty="0"/>
              <a:t>-Students look at a dramatic picture and write about what </a:t>
            </a:r>
            <a:r>
              <a:rPr lang="en-US" dirty="0" smtClean="0"/>
              <a:t>happens next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-Students are given pictures of objects (a ball, a fire place, a </a:t>
            </a:r>
            <a:r>
              <a:rPr lang="en-US" dirty="0" smtClean="0"/>
              <a:t>watch, an </a:t>
            </a:r>
            <a:r>
              <a:rPr lang="en-US" dirty="0"/>
              <a:t>airplane) and write story that somehow connects them.</a:t>
            </a:r>
          </a:p>
          <a:p>
            <a:pPr marL="0" indent="0">
              <a:buNone/>
            </a:pPr>
            <a:r>
              <a:rPr lang="en-US" dirty="0"/>
              <a:t>-Students are given a sequence of pictures that show a story and </a:t>
            </a:r>
            <a:r>
              <a:rPr lang="en-US" dirty="0" smtClean="0"/>
              <a:t>then write </a:t>
            </a:r>
            <a:r>
              <a:rPr lang="en-US" dirty="0"/>
              <a:t>the story.</a:t>
            </a:r>
          </a:p>
          <a:p>
            <a:pPr marL="0" indent="0">
              <a:buNone/>
            </a:pPr>
            <a:r>
              <a:rPr lang="en-US" dirty="0"/>
              <a:t>-Students are given a picture with a headline then write a story </a:t>
            </a:r>
            <a:r>
              <a:rPr lang="en-US" dirty="0" smtClean="0"/>
              <a:t>that goes </a:t>
            </a:r>
            <a:r>
              <a:rPr lang="en-US" dirty="0"/>
              <a:t>with them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Complete the sentence</a:t>
            </a:r>
          </a:p>
          <a:p>
            <a:pPr marL="0" indent="0">
              <a:buNone/>
            </a:pPr>
            <a:r>
              <a:rPr lang="en-US" dirty="0"/>
              <a:t>My favorite time of day is….</a:t>
            </a:r>
          </a:p>
          <a:p>
            <a:pPr marL="0" indent="0">
              <a:buNone/>
            </a:pPr>
            <a:r>
              <a:rPr lang="en-US" dirty="0"/>
              <a:t>I really can't stand…</a:t>
            </a:r>
          </a:p>
          <a:p>
            <a:pPr marL="0" indent="0">
              <a:buNone/>
            </a:pPr>
            <a:r>
              <a:rPr lang="en-US" dirty="0"/>
              <a:t>Yesterday was really…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4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Task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398" y="1600200"/>
            <a:ext cx="7261751" cy="482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430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Fluency-focused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371600"/>
            <a:ext cx="8503920" cy="5334000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Daily </a:t>
            </a:r>
            <a:r>
              <a:rPr lang="en-US" dirty="0"/>
              <a:t>Weather Forecast</a:t>
            </a:r>
          </a:p>
          <a:p>
            <a:pPr marL="0" indent="0">
              <a:buNone/>
            </a:pPr>
            <a:r>
              <a:rPr lang="en-US" dirty="0"/>
              <a:t>Students report on how they feel that day like a weather report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Using Music</a:t>
            </a:r>
          </a:p>
          <a:p>
            <a:pPr marL="0" indent="0">
              <a:buNone/>
            </a:pPr>
            <a:r>
              <a:rPr lang="en-US" dirty="0"/>
              <a:t>-Listen to some music and write down the words that come to mind</a:t>
            </a:r>
          </a:p>
          <a:p>
            <a:pPr marL="0" indent="0">
              <a:buNone/>
            </a:pPr>
            <a:r>
              <a:rPr lang="en-US" dirty="0"/>
              <a:t>-Listen to music and write down what the composer was trying </a:t>
            </a:r>
            <a:r>
              <a:rPr lang="en-US" dirty="0" smtClean="0"/>
              <a:t>to describe </a:t>
            </a:r>
            <a:r>
              <a:rPr lang="en-US" dirty="0"/>
              <a:t>or how the composer felt that day</a:t>
            </a:r>
          </a:p>
          <a:p>
            <a:pPr marL="0" indent="0">
              <a:buNone/>
            </a:pPr>
            <a:r>
              <a:rPr lang="en-US" dirty="0"/>
              <a:t>-Imagine that the music is for a movie. Students write about the </a:t>
            </a:r>
            <a:r>
              <a:rPr lang="en-US" dirty="0" smtClean="0"/>
              <a:t>scene that </a:t>
            </a:r>
            <a:r>
              <a:rPr lang="en-US" dirty="0"/>
              <a:t>goes with music.</a:t>
            </a:r>
          </a:p>
          <a:p>
            <a:pPr marL="0" indent="0">
              <a:buNone/>
            </a:pPr>
            <a:r>
              <a:rPr lang="en-US" dirty="0"/>
              <a:t>-Give students the first line of a story:</a:t>
            </a:r>
          </a:p>
          <a:p>
            <a:pPr marL="0" indent="0">
              <a:buNone/>
            </a:pPr>
            <a:r>
              <a:rPr lang="en-US" dirty="0"/>
              <a:t>"The man turned and looked at the woman."</a:t>
            </a:r>
          </a:p>
          <a:p>
            <a:pPr marL="0" indent="0">
              <a:buNone/>
            </a:pPr>
            <a:r>
              <a:rPr lang="en-US" dirty="0" smtClean="0"/>
              <a:t>Students </a:t>
            </a:r>
            <a:r>
              <a:rPr lang="en-US" dirty="0"/>
              <a:t>continue the story by writing what happens next.</a:t>
            </a:r>
          </a:p>
          <a:p>
            <a:pPr marL="0" indent="0">
              <a:buNone/>
            </a:pPr>
            <a:r>
              <a:rPr lang="en-US" dirty="0"/>
              <a:t>Then students turn their paper over and write the same sentence, </a:t>
            </a:r>
            <a:r>
              <a:rPr lang="en-US" dirty="0" smtClean="0"/>
              <a:t>but listen </a:t>
            </a:r>
            <a:r>
              <a:rPr lang="en-US" dirty="0"/>
              <a:t>to a different piece of music. This will inspire a different story.</a:t>
            </a:r>
          </a:p>
          <a:p>
            <a:pPr marL="0" indent="0">
              <a:buNone/>
            </a:pPr>
            <a:r>
              <a:rPr lang="en-US" dirty="0"/>
              <a:t>Partners can read to each other and try to guess which music </a:t>
            </a:r>
            <a:r>
              <a:rPr lang="en-US" dirty="0" smtClean="0"/>
              <a:t>inspired each </a:t>
            </a:r>
            <a:r>
              <a:rPr lang="en-US" dirty="0"/>
              <a:t>story.</a:t>
            </a:r>
          </a:p>
        </p:txBody>
      </p:sp>
    </p:spTree>
    <p:extLst>
      <p:ext uri="{BB962C8B-B14F-4D97-AF65-F5344CB8AC3E}">
        <p14:creationId xmlns:p14="http://schemas.microsoft.com/office/powerpoint/2010/main" val="33488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Fluency-focused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Using Music</a:t>
            </a:r>
          </a:p>
          <a:p>
            <a:endParaRPr lang="en-US" dirty="0" smtClean="0"/>
          </a:p>
          <a:p>
            <a:r>
              <a:rPr lang="en-US" dirty="0" smtClean="0"/>
              <a:t>Write ‘Susie looked out the window’ at the top of your page.</a:t>
            </a:r>
          </a:p>
          <a:p>
            <a:pPr lvl="1"/>
            <a:r>
              <a:rPr lang="en-US" dirty="0" smtClean="0"/>
              <a:t>You will hear one piece of music and write what you think happens next.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www.youtube.com/watch?v=DH8StTUCQNY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Now</a:t>
            </a:r>
            <a:r>
              <a:rPr lang="en-US" dirty="0"/>
              <a:t>, turn your paper over and write the same sentence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You will hear </a:t>
            </a:r>
            <a:r>
              <a:rPr lang="en-US" dirty="0" smtClean="0"/>
              <a:t>another </a:t>
            </a:r>
            <a:r>
              <a:rPr lang="en-US" dirty="0"/>
              <a:t>piece of music and write what you think happens next.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www.youtube.com/watch?v=rlWRiZo7T4I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Fluency-focused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371600"/>
            <a:ext cx="8503920" cy="5486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Dialogue Journals</a:t>
            </a:r>
          </a:p>
          <a:p>
            <a:pPr marL="0" indent="0">
              <a:buNone/>
            </a:pPr>
            <a:r>
              <a:rPr lang="en-US" dirty="0" smtClean="0"/>
              <a:t>-Written </a:t>
            </a:r>
            <a:r>
              <a:rPr lang="en-US" dirty="0"/>
              <a:t>conversations in which a learner </a:t>
            </a:r>
            <a:r>
              <a:rPr lang="en-US" dirty="0" smtClean="0"/>
              <a:t>and teacher </a:t>
            </a:r>
            <a:r>
              <a:rPr lang="en-US" dirty="0"/>
              <a:t>(or other writing partner) communicate </a:t>
            </a:r>
            <a:r>
              <a:rPr lang="en-US" dirty="0" smtClean="0"/>
              <a:t>regularly. 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Learners </a:t>
            </a:r>
            <a:r>
              <a:rPr lang="en-US" dirty="0"/>
              <a:t>write as much as </a:t>
            </a:r>
            <a:r>
              <a:rPr lang="en-US" dirty="0" smtClean="0"/>
              <a:t>they choose </a:t>
            </a:r>
            <a:r>
              <a:rPr lang="en-US" dirty="0"/>
              <a:t>on a wide range of topics and in a variety of genres </a:t>
            </a:r>
            <a:r>
              <a:rPr lang="en-US" dirty="0" smtClean="0"/>
              <a:t>and styles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The </a:t>
            </a:r>
            <a:r>
              <a:rPr lang="en-US" dirty="0"/>
              <a:t>teacher writes back regularly, responding to </a:t>
            </a:r>
            <a:r>
              <a:rPr lang="en-US" dirty="0" smtClean="0"/>
              <a:t>questions and </a:t>
            </a:r>
            <a:r>
              <a:rPr lang="en-US" dirty="0"/>
              <a:t>comments, introducing new topics, or asking questions.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-The teacher </a:t>
            </a:r>
            <a:r>
              <a:rPr lang="en-US" dirty="0"/>
              <a:t>is primarily a participant in an ongoing, </a:t>
            </a:r>
            <a:r>
              <a:rPr lang="en-US" dirty="0" smtClean="0"/>
              <a:t>written conversation </a:t>
            </a:r>
            <a:r>
              <a:rPr lang="en-US" dirty="0"/>
              <a:t>with the learner rather than an evaluator </a:t>
            </a:r>
            <a:r>
              <a:rPr lang="en-US" dirty="0" smtClean="0"/>
              <a:t>who corrects </a:t>
            </a:r>
            <a:r>
              <a:rPr lang="en-US" dirty="0"/>
              <a:t>or comments on the quality of the learner's writing.</a:t>
            </a:r>
          </a:p>
          <a:p>
            <a:pPr marL="0" indent="0">
              <a:buNone/>
            </a:pPr>
            <a:r>
              <a:rPr lang="en-US" dirty="0" smtClean="0"/>
              <a:t>-Topics </a:t>
            </a:r>
            <a:r>
              <a:rPr lang="en-US" dirty="0"/>
              <a:t>for or types of writing may be specified to enhance </a:t>
            </a:r>
            <a:r>
              <a:rPr lang="en-US" dirty="0" smtClean="0"/>
              <a:t>the curriculum</a:t>
            </a:r>
            <a:r>
              <a:rPr lang="en-US" dirty="0"/>
              <a:t>, and some correction may be given by the teacher, </a:t>
            </a:r>
            <a:r>
              <a:rPr lang="en-US" dirty="0" smtClean="0"/>
              <a:t>but the </a:t>
            </a:r>
            <a:r>
              <a:rPr lang="en-US" dirty="0"/>
              <a:t>primary goal of the writing is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104750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Before we begin, look back over the completed </a:t>
            </a:r>
            <a:r>
              <a:rPr lang="en-US" dirty="0"/>
              <a:t>activities </a:t>
            </a:r>
            <a:r>
              <a:rPr lang="en-US" dirty="0" smtClean="0"/>
              <a:t>from the morning session and rate each one as:</a:t>
            </a:r>
          </a:p>
          <a:p>
            <a:r>
              <a:rPr lang="en-US" dirty="0" smtClean="0"/>
              <a:t>1) very useful</a:t>
            </a:r>
          </a:p>
          <a:p>
            <a:r>
              <a:rPr lang="en-US" dirty="0" smtClean="0"/>
              <a:t>2) somewhat useful</a:t>
            </a:r>
          </a:p>
          <a:p>
            <a:r>
              <a:rPr lang="en-US" dirty="0" smtClean="0"/>
              <a:t>3) not so useful</a:t>
            </a:r>
          </a:p>
          <a:p>
            <a:r>
              <a:rPr lang="en-US" dirty="0" smtClean="0"/>
              <a:t>4) not useful</a:t>
            </a:r>
          </a:p>
          <a:p>
            <a:r>
              <a:rPr lang="en-US" dirty="0" smtClean="0"/>
              <a:t>5) impossible</a:t>
            </a:r>
          </a:p>
          <a:p>
            <a:endParaRPr lang="en-US" dirty="0"/>
          </a:p>
          <a:p>
            <a:r>
              <a:rPr lang="en-US" dirty="0" smtClean="0"/>
              <a:t>Now, compare with your partner and discuss any modifications that would make them more suitable for your own learners.</a:t>
            </a:r>
          </a:p>
        </p:txBody>
      </p:sp>
    </p:spTree>
    <p:extLst>
      <p:ext uri="{BB962C8B-B14F-4D97-AF65-F5344CB8AC3E}">
        <p14:creationId xmlns:p14="http://schemas.microsoft.com/office/powerpoint/2010/main" val="106092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Accuracy-focused </a:t>
            </a:r>
            <a:r>
              <a:rPr lang="en-US" dirty="0"/>
              <a:t>Activities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Afternoon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3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Accuracy-focused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229600" cy="402336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4000" dirty="0" smtClean="0"/>
              <a:t>What are some benefits of accuracy-focused writing?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TESOL Writing - 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Review</a:t>
            </a:r>
          </a:p>
          <a:p>
            <a:endParaRPr lang="en-US" dirty="0" smtClean="0"/>
          </a:p>
          <a:p>
            <a:r>
              <a:rPr lang="en-US" dirty="0" smtClean="0"/>
              <a:t>When do we use capitalization?</a:t>
            </a:r>
          </a:p>
          <a:p>
            <a:r>
              <a:rPr lang="en-US" dirty="0" smtClean="0"/>
              <a:t>Countable or uncountable nouns?</a:t>
            </a:r>
          </a:p>
          <a:p>
            <a:r>
              <a:rPr lang="en-US" dirty="0" smtClean="0"/>
              <a:t>Commas?</a:t>
            </a:r>
          </a:p>
          <a:p>
            <a:r>
              <a:rPr lang="en-US" dirty="0" smtClean="0"/>
              <a:t>Conjunctions?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Accuracy-focused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accuracy-focused activities:</a:t>
            </a:r>
          </a:p>
          <a:p>
            <a:r>
              <a:rPr lang="en-US" dirty="0" smtClean="0"/>
              <a:t>- Copying</a:t>
            </a:r>
          </a:p>
          <a:p>
            <a:r>
              <a:rPr lang="en-US" dirty="0" smtClean="0"/>
              <a:t>- Structured writing</a:t>
            </a:r>
          </a:p>
          <a:p>
            <a:r>
              <a:rPr lang="en-US" dirty="0" smtClean="0"/>
              <a:t>- Cooperative writing 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Accuracy-focused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Improving Accuracy - Copying</a:t>
            </a:r>
            <a:endParaRPr lang="en-US" dirty="0"/>
          </a:p>
          <a:p>
            <a:r>
              <a:rPr lang="en-US" dirty="0"/>
              <a:t>Why copy?</a:t>
            </a:r>
          </a:p>
          <a:p>
            <a:pPr marL="0" indent="0">
              <a:buNone/>
            </a:pPr>
            <a:r>
              <a:rPr lang="en-US" dirty="0"/>
              <a:t>-improves concentration and attention to detail</a:t>
            </a:r>
          </a:p>
          <a:p>
            <a:pPr marL="0" indent="0">
              <a:buNone/>
            </a:pPr>
            <a:r>
              <a:rPr lang="en-US" dirty="0"/>
              <a:t>-improves spelling</a:t>
            </a:r>
          </a:p>
          <a:p>
            <a:pPr marL="0" indent="0">
              <a:buNone/>
            </a:pPr>
            <a:r>
              <a:rPr lang="en-US" dirty="0"/>
              <a:t>-practices handwriting</a:t>
            </a:r>
          </a:p>
          <a:p>
            <a:pPr marL="0" indent="0">
              <a:buNone/>
            </a:pPr>
            <a:r>
              <a:rPr lang="en-US" dirty="0"/>
              <a:t>-reinforces grammar, punctuation, and capitalization rules</a:t>
            </a:r>
          </a:p>
          <a:p>
            <a:r>
              <a:rPr lang="en-US" dirty="0"/>
              <a:t>"Class, you must write each word 5 times"</a:t>
            </a:r>
          </a:p>
          <a:p>
            <a:pPr lvl="1"/>
            <a:r>
              <a:rPr lang="en-US" dirty="0"/>
              <a:t>How can we make it interesting and meaningful?</a:t>
            </a:r>
          </a:p>
        </p:txBody>
      </p:sp>
    </p:spTree>
    <p:extLst>
      <p:ext uri="{BB962C8B-B14F-4D97-AF65-F5344CB8AC3E}">
        <p14:creationId xmlns:p14="http://schemas.microsoft.com/office/powerpoint/2010/main" val="354328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Accuracy-focused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2816352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Disguised </a:t>
            </a:r>
            <a:r>
              <a:rPr lang="en-US" dirty="0"/>
              <a:t>Copying</a:t>
            </a:r>
          </a:p>
          <a:p>
            <a:pPr marL="0" indent="0">
              <a:buNone/>
            </a:pPr>
            <a:r>
              <a:rPr lang="en-US" dirty="0"/>
              <a:t>-Have students rewrite the words in different kinds of order.</a:t>
            </a:r>
          </a:p>
          <a:p>
            <a:pPr marL="0" indent="0">
              <a:buNone/>
            </a:pPr>
            <a:r>
              <a:rPr lang="en-US" dirty="0"/>
              <a:t>1. alphabetical order</a:t>
            </a:r>
          </a:p>
          <a:p>
            <a:pPr marL="0" indent="0">
              <a:buNone/>
            </a:pPr>
            <a:r>
              <a:rPr lang="en-US" dirty="0"/>
              <a:t>2. easiest to hardest</a:t>
            </a:r>
          </a:p>
          <a:p>
            <a:pPr marL="0" indent="0">
              <a:buNone/>
            </a:pPr>
            <a:r>
              <a:rPr lang="en-US" dirty="0"/>
              <a:t>3. ____________________________</a:t>
            </a:r>
          </a:p>
          <a:p>
            <a:pPr marL="0" indent="0">
              <a:buNone/>
            </a:pPr>
            <a:r>
              <a:rPr lang="en-US" dirty="0"/>
              <a:t>4. ____________________________</a:t>
            </a:r>
          </a:p>
          <a:p>
            <a:pPr marL="0" indent="0">
              <a:buNone/>
            </a:pPr>
            <a:r>
              <a:rPr lang="en-US" dirty="0"/>
              <a:t>5. ____________________________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76771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3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Accuracy-focused Activities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350" y="2340773"/>
            <a:ext cx="7289800" cy="391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01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Accuracy-focused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Students </a:t>
            </a:r>
            <a:r>
              <a:rPr lang="en-US" dirty="0"/>
              <a:t>rewrite certain aspects of the </a:t>
            </a:r>
            <a:r>
              <a:rPr lang="en-US" dirty="0" smtClean="0"/>
              <a:t>text.</a:t>
            </a:r>
            <a:endParaRPr lang="en-US" dirty="0"/>
          </a:p>
          <a:p>
            <a:r>
              <a:rPr lang="en-US" i="1" dirty="0"/>
              <a:t>An old-fashioned desk with brass drawer handles waits </a:t>
            </a:r>
            <a:r>
              <a:rPr lang="en-US" i="1" dirty="0" smtClean="0"/>
              <a:t>patiently for </a:t>
            </a:r>
            <a:r>
              <a:rPr lang="en-US" i="1" dirty="0"/>
              <a:t>me in front of the window, its wood full of nicks from </a:t>
            </a:r>
            <a:r>
              <a:rPr lang="en-US" i="1" dirty="0" smtClean="0"/>
              <a:t>many careless </a:t>
            </a:r>
            <a:r>
              <a:rPr lang="en-US" i="1" dirty="0"/>
              <a:t>moves and two once-teething puppies. May I </a:t>
            </a:r>
            <a:r>
              <a:rPr lang="en-US" i="1" dirty="0" smtClean="0"/>
              <a:t>introduce you </a:t>
            </a:r>
            <a:r>
              <a:rPr lang="en-US" i="1" dirty="0"/>
              <a:t>to Ralph, my friendly computer, who sits on top of the </a:t>
            </a:r>
            <a:r>
              <a:rPr lang="en-US" i="1" dirty="0" smtClean="0"/>
              <a:t>desk? When </a:t>
            </a:r>
            <a:r>
              <a:rPr lang="en-US" i="1" dirty="0"/>
              <a:t>I turn him on, he'll crackle "hello" and blink an </a:t>
            </a:r>
            <a:r>
              <a:rPr lang="en-US" i="1" dirty="0" smtClean="0"/>
              <a:t>inviting amber </a:t>
            </a:r>
            <a:r>
              <a:rPr lang="en-US" i="1" dirty="0"/>
              <a:t>command on the screen. That's my dog Chico under </a:t>
            </a:r>
            <a:r>
              <a:rPr lang="en-US" i="1" dirty="0" smtClean="0"/>
              <a:t>the desk</a:t>
            </a:r>
            <a:r>
              <a:rPr lang="en-US" i="1" dirty="0"/>
              <a:t>, his raised ears are asking me to take him out for a walk</a:t>
            </a:r>
            <a:r>
              <a:rPr lang="en-US" i="1" dirty="0" smtClean="0"/>
              <a:t>.</a:t>
            </a:r>
          </a:p>
          <a:p>
            <a:endParaRPr lang="en-US" dirty="0"/>
          </a:p>
          <a:p>
            <a:r>
              <a:rPr lang="en-US" dirty="0"/>
              <a:t>Copy the phrases that use personification. (5)</a:t>
            </a:r>
          </a:p>
          <a:p>
            <a:r>
              <a:rPr lang="en-US" dirty="0" smtClean="0"/>
              <a:t>______________________________________________</a:t>
            </a:r>
            <a:endParaRPr lang="en-US" dirty="0"/>
          </a:p>
          <a:p>
            <a:r>
              <a:rPr lang="en-US" dirty="0" smtClean="0"/>
              <a:t>______________________________________________</a:t>
            </a:r>
            <a:endParaRPr lang="en-US" dirty="0"/>
          </a:p>
          <a:p>
            <a:r>
              <a:rPr lang="en-US" dirty="0" smtClean="0"/>
              <a:t>______________________________________________</a:t>
            </a:r>
            <a:endParaRPr lang="en-US" dirty="0"/>
          </a:p>
          <a:p>
            <a:r>
              <a:rPr lang="en-US" dirty="0" smtClean="0"/>
              <a:t>______________________________________________</a:t>
            </a:r>
          </a:p>
          <a:p>
            <a:r>
              <a:rPr lang="en-US" dirty="0" smtClean="0"/>
              <a:t>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Accuracy-focused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Copying </a:t>
            </a:r>
            <a:r>
              <a:rPr lang="en-US" dirty="0"/>
              <a:t>from the board</a:t>
            </a:r>
          </a:p>
          <a:p>
            <a:r>
              <a:rPr lang="en-US" dirty="0"/>
              <a:t>Write words or sentences on the board and give students a </a:t>
            </a:r>
            <a:r>
              <a:rPr lang="en-US" dirty="0" smtClean="0"/>
              <a:t>minute or </a:t>
            </a:r>
            <a:r>
              <a:rPr lang="en-US" dirty="0"/>
              <a:t>so to study them. Erase the board and have students rewrite </a:t>
            </a:r>
            <a:r>
              <a:rPr lang="en-US" dirty="0" smtClean="0"/>
              <a:t>it. Partners </a:t>
            </a:r>
            <a:r>
              <a:rPr lang="en-US" dirty="0"/>
              <a:t>can compare their writing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Delayed </a:t>
            </a:r>
            <a:r>
              <a:rPr lang="en-US" dirty="0"/>
              <a:t>Copying</a:t>
            </a:r>
          </a:p>
          <a:p>
            <a:r>
              <a:rPr lang="en-US" dirty="0"/>
              <a:t>Students have a paragraph that they must copy. They look at </a:t>
            </a:r>
            <a:r>
              <a:rPr lang="en-US" dirty="0" smtClean="0"/>
              <a:t>a phrase</a:t>
            </a:r>
            <a:r>
              <a:rPr lang="en-US" dirty="0"/>
              <a:t>, try to remember it, then copy it without looking at </a:t>
            </a:r>
            <a:r>
              <a:rPr lang="en-US" dirty="0" smtClean="0"/>
              <a:t>the original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597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Accuracy-focused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COPYING FROM THE BOARD</a:t>
            </a:r>
          </a:p>
          <a:p>
            <a:r>
              <a:rPr lang="en-US" dirty="0" smtClean="0"/>
              <a:t>Jon is a custodian at a local university.</a:t>
            </a:r>
          </a:p>
          <a:p>
            <a:r>
              <a:rPr lang="en-US" dirty="0" smtClean="0"/>
              <a:t>He makes money, but he doesn’t like to spend it.</a:t>
            </a:r>
          </a:p>
          <a:p>
            <a:r>
              <a:rPr lang="en-US" dirty="0" smtClean="0"/>
              <a:t>He doesn’t buy new clothes, he grows his own vegetables, lives in a small house and drives a small car.</a:t>
            </a:r>
          </a:p>
          <a:p>
            <a:r>
              <a:rPr lang="en-US" dirty="0" smtClean="0"/>
              <a:t>He dies when he is 102 years old and donates all of his money to the local university.</a:t>
            </a:r>
          </a:p>
          <a:p>
            <a:r>
              <a:rPr lang="en-US" dirty="0" smtClean="0"/>
              <a:t>How much does he donate? 2.3 million dollars!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94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Accuracy-focused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Note Taking - students </a:t>
            </a:r>
            <a:r>
              <a:rPr lang="en-US" dirty="0"/>
              <a:t>read a text and then copy certain words from the text.</a:t>
            </a:r>
          </a:p>
          <a:p>
            <a:pPr marL="0" indent="0">
              <a:buNone/>
            </a:pPr>
            <a:r>
              <a:rPr lang="en-US" dirty="0"/>
              <a:t>-verbs</a:t>
            </a:r>
          </a:p>
          <a:p>
            <a:pPr marL="0" indent="0">
              <a:buNone/>
            </a:pPr>
            <a:r>
              <a:rPr lang="en-US" dirty="0"/>
              <a:t>-place names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adjectives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Whisper </a:t>
            </a:r>
            <a:r>
              <a:rPr lang="en-US" dirty="0"/>
              <a:t>sentences</a:t>
            </a:r>
          </a:p>
          <a:p>
            <a:r>
              <a:rPr lang="en-US" dirty="0"/>
              <a:t>1. Teams of 3~5 students sit in rows.</a:t>
            </a:r>
          </a:p>
          <a:p>
            <a:r>
              <a:rPr lang="en-US" dirty="0"/>
              <a:t>2. The first student has 30 seconds to memorize a </a:t>
            </a:r>
            <a:r>
              <a:rPr lang="en-US" dirty="0" smtClean="0"/>
              <a:t>sentence. Spelling </a:t>
            </a:r>
            <a:r>
              <a:rPr lang="en-US" dirty="0"/>
              <a:t>and grammar are important.</a:t>
            </a:r>
          </a:p>
          <a:p>
            <a:r>
              <a:rPr lang="en-US" dirty="0"/>
              <a:t>3. That student then must write that sentence from memory </a:t>
            </a:r>
            <a:r>
              <a:rPr lang="en-US" dirty="0" smtClean="0"/>
              <a:t>and pass </a:t>
            </a:r>
            <a:r>
              <a:rPr lang="en-US" dirty="0"/>
              <a:t>it to the next student who will do the same thing.</a:t>
            </a:r>
          </a:p>
          <a:p>
            <a:r>
              <a:rPr lang="en-US" dirty="0"/>
              <a:t>4. The last student brings their sentence to the teacher to </a:t>
            </a:r>
            <a:r>
              <a:rPr lang="en-US" dirty="0" smtClean="0"/>
              <a:t>check for </a:t>
            </a:r>
            <a:r>
              <a:rPr lang="en-US" dirty="0"/>
              <a:t>correctness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971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Accuracy-focused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9154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WHISPER SENTENCES</a:t>
            </a:r>
          </a:p>
          <a:p>
            <a:r>
              <a:rPr lang="en-US" dirty="0"/>
              <a:t>When Costas saw Shirley he was shocked, but Shirley smiled and asked him for a job in the hotel.</a:t>
            </a:r>
          </a:p>
          <a:p>
            <a:r>
              <a:rPr lang="en-US" dirty="0" smtClean="0"/>
              <a:t>One </a:t>
            </a:r>
            <a:r>
              <a:rPr lang="en-US" dirty="0"/>
              <a:t>summer she went on holiday to Greece with her friend Jane.</a:t>
            </a:r>
          </a:p>
          <a:p>
            <a:r>
              <a:rPr lang="en-US" dirty="0" smtClean="0"/>
              <a:t>Shirley </a:t>
            </a:r>
            <a:r>
              <a:rPr lang="en-US" dirty="0"/>
              <a:t>Valentine was a woman of 42 from Liverpool, England.</a:t>
            </a:r>
          </a:p>
          <a:p>
            <a:r>
              <a:rPr lang="en-US" dirty="0"/>
              <a:t>Costas and Shirley spent the next week together sightseeing, going to beaches and exploring Greece.</a:t>
            </a:r>
          </a:p>
          <a:p>
            <a:r>
              <a:rPr lang="en-US" dirty="0" smtClean="0"/>
              <a:t>At </a:t>
            </a:r>
            <a:r>
              <a:rPr lang="en-US" dirty="0"/>
              <a:t>the end of her holiday, Shirley went to the airport, but decided not to go back to England.</a:t>
            </a:r>
          </a:p>
          <a:p>
            <a:r>
              <a:rPr lang="en-US" dirty="0" smtClean="0"/>
              <a:t>They </a:t>
            </a:r>
            <a:r>
              <a:rPr lang="en-US" dirty="0"/>
              <a:t>stayed in a hotel near the beach. The owner of the hotel was a man named Costas</a:t>
            </a:r>
            <a:r>
              <a:rPr lang="en-US" dirty="0" smtClean="0"/>
              <a:t>.</a:t>
            </a:r>
          </a:p>
          <a:p>
            <a:r>
              <a:rPr lang="en-US" dirty="0"/>
              <a:t>She wasn’t in love with Costas – she was in love with Greece.</a:t>
            </a:r>
          </a:p>
          <a:p>
            <a:r>
              <a:rPr lang="en-US" dirty="0" smtClean="0"/>
              <a:t>She </a:t>
            </a:r>
            <a:r>
              <a:rPr lang="en-US" dirty="0"/>
              <a:t>ran out of the airport and went back to the hotel where she saw Costas with another woman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2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Accuracy-focused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371600"/>
            <a:ext cx="8503920" cy="5257800"/>
          </a:xfrm>
        </p:spPr>
        <p:txBody>
          <a:bodyPr>
            <a:normAutofit fontScale="92500" lnSpcReduction="20000"/>
          </a:bodyPr>
          <a:lstStyle/>
          <a:p>
            <a:endParaRPr lang="en-US" b="1" dirty="0" smtClean="0"/>
          </a:p>
          <a:p>
            <a:r>
              <a:rPr lang="en-US" b="1" dirty="0" smtClean="0"/>
              <a:t>Running </a:t>
            </a:r>
            <a:r>
              <a:rPr lang="en-US" b="1" dirty="0"/>
              <a:t>dictation</a:t>
            </a:r>
          </a:p>
          <a:p>
            <a:r>
              <a:rPr lang="en-US" dirty="0"/>
              <a:t>Choose a short text at the right level for your group or </a:t>
            </a:r>
            <a:r>
              <a:rPr lang="en-US" dirty="0" smtClean="0"/>
              <a:t>class. Photocopy </a:t>
            </a:r>
            <a:r>
              <a:rPr lang="en-US" dirty="0"/>
              <a:t>several examples of the text depending on the size of </a:t>
            </a:r>
            <a:r>
              <a:rPr lang="en-US" dirty="0" smtClean="0"/>
              <a:t>your class</a:t>
            </a:r>
            <a:r>
              <a:rPr lang="en-US" dirty="0"/>
              <a:t>. Pin the examples up on the walls of the room where you </a:t>
            </a:r>
            <a:r>
              <a:rPr lang="en-US" dirty="0" smtClean="0"/>
              <a:t>are working</a:t>
            </a:r>
            <a:r>
              <a:rPr lang="en-US" dirty="0"/>
              <a:t>. The challenge for each group is for them to reproduce </a:t>
            </a:r>
            <a:r>
              <a:rPr lang="en-US" dirty="0" smtClean="0"/>
              <a:t>a written </a:t>
            </a:r>
            <a:r>
              <a:rPr lang="en-US" dirty="0"/>
              <a:t>form of the text you choose. For an extra challenge, cut up </a:t>
            </a:r>
            <a:r>
              <a:rPr lang="en-US" dirty="0" smtClean="0"/>
              <a:t>the text </a:t>
            </a:r>
            <a:r>
              <a:rPr lang="en-US" dirty="0"/>
              <a:t>so that the students must also figure out the correct order.</a:t>
            </a:r>
          </a:p>
          <a:p>
            <a:r>
              <a:rPr lang="en-US" dirty="0"/>
              <a:t>Explain that each group or pair must choose one person to write </a:t>
            </a:r>
            <a:r>
              <a:rPr lang="en-US" dirty="0" smtClean="0"/>
              <a:t>down a text. Depending </a:t>
            </a:r>
            <a:r>
              <a:rPr lang="en-US" dirty="0"/>
              <a:t>on the size of your groups, explain that the other </a:t>
            </a:r>
            <a:r>
              <a:rPr lang="en-US" dirty="0" smtClean="0"/>
              <a:t>members of </a:t>
            </a:r>
            <a:r>
              <a:rPr lang="en-US" dirty="0"/>
              <a:t>the group will leave take turns to go and read the text you </a:t>
            </a:r>
            <a:r>
              <a:rPr lang="en-US" dirty="0" smtClean="0"/>
              <a:t>have pinned </a:t>
            </a:r>
            <a:r>
              <a:rPr lang="en-US" dirty="0"/>
              <a:t>up on the wall. It is very important that only one person </a:t>
            </a:r>
            <a:r>
              <a:rPr lang="en-US" dirty="0" smtClean="0"/>
              <a:t>from each </a:t>
            </a:r>
            <a:r>
              <a:rPr lang="en-US" dirty="0"/>
              <a:t>group is reading and memorizing at any one time.</a:t>
            </a:r>
          </a:p>
          <a:p>
            <a:r>
              <a:rPr lang="en-US" dirty="0"/>
              <a:t>That person memorizes as much as s/he can and then returns to </a:t>
            </a:r>
            <a:r>
              <a:rPr lang="en-US" dirty="0" smtClean="0"/>
              <a:t>the group </a:t>
            </a:r>
            <a:r>
              <a:rPr lang="en-US" dirty="0"/>
              <a:t>to dictate what they have remembered to the other members </a:t>
            </a:r>
            <a:r>
              <a:rPr lang="en-US" dirty="0" smtClean="0"/>
              <a:t>of the </a:t>
            </a:r>
            <a:r>
              <a:rPr lang="en-US" dirty="0"/>
              <a:t>group. The student chosen to do the writing must write down </a:t>
            </a:r>
            <a:r>
              <a:rPr lang="en-US" dirty="0" smtClean="0"/>
              <a:t>what it </a:t>
            </a:r>
            <a:r>
              <a:rPr lang="en-US" dirty="0"/>
              <a:t>is said as accurately as possible. When the person reading </a:t>
            </a:r>
            <a:r>
              <a:rPr lang="en-US" dirty="0" smtClean="0"/>
              <a:t>and running </a:t>
            </a:r>
            <a:r>
              <a:rPr lang="en-US" dirty="0"/>
              <a:t>has come to the end of what they have remembered, the </a:t>
            </a:r>
            <a:r>
              <a:rPr lang="en-US" dirty="0" smtClean="0"/>
              <a:t>next person </a:t>
            </a:r>
            <a:r>
              <a:rPr lang="en-US" dirty="0"/>
              <a:t>in the group sets off.</a:t>
            </a:r>
          </a:p>
          <a:p>
            <a:r>
              <a:rPr lang="en-US" dirty="0"/>
              <a:t>Continue like this until the group has written down the whole </a:t>
            </a:r>
            <a:r>
              <a:rPr lang="en-US" dirty="0" smtClean="0"/>
              <a:t>version of </a:t>
            </a:r>
            <a:r>
              <a:rPr lang="en-US" dirty="0"/>
              <a:t>the text.</a:t>
            </a:r>
          </a:p>
          <a:p>
            <a:r>
              <a:rPr lang="en-US" dirty="0"/>
              <a:t>The group that finishes first is the winner!</a:t>
            </a:r>
          </a:p>
        </p:txBody>
      </p:sp>
    </p:spTree>
    <p:extLst>
      <p:ext uri="{BB962C8B-B14F-4D97-AF65-F5344CB8AC3E}">
        <p14:creationId xmlns:p14="http://schemas.microsoft.com/office/powerpoint/2010/main" val="43443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TESOL Writing - 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your partner brainstorm 3 things for each category and write them in the blanks.</a:t>
            </a:r>
          </a:p>
          <a:p>
            <a:endParaRPr lang="en-US" dirty="0"/>
          </a:p>
          <a:p>
            <a:r>
              <a:rPr lang="en-US" dirty="0"/>
              <a:t>Like (sports) </a:t>
            </a:r>
            <a:r>
              <a:rPr lang="en-US" dirty="0" smtClean="0"/>
              <a:t>__________, ____________, ___________,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When you finish, you will interview different classmates, ask them about the sports chosen and write a sentence.</a:t>
            </a:r>
            <a:endParaRPr lang="en-US" dirty="0"/>
          </a:p>
          <a:p>
            <a:r>
              <a:rPr lang="en-US" dirty="0" smtClean="0"/>
              <a:t>___________________________________________________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Accuracy-focused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Structured Writing - Parallel </a:t>
            </a:r>
            <a:r>
              <a:rPr lang="en-US" dirty="0"/>
              <a:t>Writing</a:t>
            </a:r>
          </a:p>
          <a:p>
            <a:pPr marL="0" indent="0">
              <a:buNone/>
            </a:pPr>
            <a:r>
              <a:rPr lang="en-US" dirty="0"/>
              <a:t>-give students a model and have them produce sentences based </a:t>
            </a:r>
            <a:r>
              <a:rPr lang="en-US" dirty="0" smtClean="0"/>
              <a:t>on that </a:t>
            </a:r>
            <a:r>
              <a:rPr lang="en-US" dirty="0"/>
              <a:t>model.</a:t>
            </a:r>
          </a:p>
          <a:p>
            <a:pPr marL="0" indent="0">
              <a:buNone/>
            </a:pPr>
            <a:r>
              <a:rPr lang="en-US" dirty="0"/>
              <a:t>Sentences</a:t>
            </a:r>
          </a:p>
          <a:p>
            <a:pPr marL="0" indent="0">
              <a:buNone/>
            </a:pPr>
            <a:r>
              <a:rPr lang="en-US" dirty="0" smtClean="0"/>
              <a:t>Carlos: 	</a:t>
            </a:r>
            <a:r>
              <a:rPr lang="en-US" sz="2100" dirty="0" smtClean="0"/>
              <a:t>Jazz </a:t>
            </a:r>
            <a:r>
              <a:rPr lang="en-US" sz="2100" dirty="0"/>
              <a:t>(ü), rock and roll (x</a:t>
            </a:r>
            <a:r>
              <a:rPr lang="en-US" sz="2100" dirty="0" smtClean="0"/>
              <a:t>)  	Ex. Carlos </a:t>
            </a:r>
            <a:r>
              <a:rPr lang="en-US" sz="2100" dirty="0"/>
              <a:t>likes jazz but he doesn’t like rock and roll.</a:t>
            </a:r>
          </a:p>
          <a:p>
            <a:pPr marL="0" indent="0">
              <a:buNone/>
            </a:pPr>
            <a:r>
              <a:rPr lang="en-US" sz="2100" dirty="0" smtClean="0"/>
              <a:t>	Football </a:t>
            </a:r>
            <a:r>
              <a:rPr lang="en-US" sz="2100" dirty="0"/>
              <a:t>(ü), tennis (ü</a:t>
            </a:r>
            <a:r>
              <a:rPr lang="en-US" sz="2100" dirty="0" smtClean="0"/>
              <a:t>)		Ex. Carlos </a:t>
            </a:r>
            <a:r>
              <a:rPr lang="en-US" sz="2100" dirty="0"/>
              <a:t>likes football and tennis.</a:t>
            </a:r>
          </a:p>
          <a:p>
            <a:pPr marL="128016" lvl="1" indent="0">
              <a:buNone/>
            </a:pPr>
            <a:r>
              <a:rPr lang="en-US" sz="2100" dirty="0"/>
              <a:t>	</a:t>
            </a:r>
            <a:endParaRPr lang="en-US" sz="2100" dirty="0" smtClean="0"/>
          </a:p>
          <a:p>
            <a:pPr marL="128016" lvl="1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Pizza </a:t>
            </a:r>
            <a:r>
              <a:rPr lang="en-US" sz="2100" dirty="0"/>
              <a:t>(ü), fish (x), grapes (</a:t>
            </a:r>
            <a:r>
              <a:rPr lang="en-US" sz="2100" dirty="0" smtClean="0"/>
              <a:t>ü)	Ex. Carlos </a:t>
            </a:r>
            <a:r>
              <a:rPr lang="en-US" sz="2100" dirty="0"/>
              <a:t>likes pizza and grapes but he doesn’t like </a:t>
            </a:r>
            <a:r>
              <a:rPr lang="en-US" sz="2100" dirty="0" smtClean="0"/>
              <a:t>fish.</a:t>
            </a:r>
          </a:p>
          <a:p>
            <a:pPr marL="128016" lvl="1" indent="0">
              <a:buNone/>
            </a:pPr>
            <a:r>
              <a:rPr lang="en-US" sz="2100" dirty="0"/>
              <a:t>	</a:t>
            </a:r>
            <a:endParaRPr lang="en-US" sz="2100" dirty="0" smtClean="0"/>
          </a:p>
          <a:p>
            <a:pPr marL="128016" lvl="1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Talk </a:t>
            </a:r>
            <a:r>
              <a:rPr lang="en-US" sz="2100" dirty="0"/>
              <a:t>shows (x), dramas (</a:t>
            </a:r>
            <a:r>
              <a:rPr lang="en-US" sz="2100" dirty="0" smtClean="0"/>
              <a:t>x)	Ex. Carlos </a:t>
            </a:r>
            <a:r>
              <a:rPr lang="en-US" sz="2100" dirty="0"/>
              <a:t>doesn’t like talk shows or dramas.</a:t>
            </a:r>
          </a:p>
          <a:p>
            <a:r>
              <a:rPr lang="en-US" sz="2100" dirty="0"/>
              <a:t>Your partner's name: __________________________</a:t>
            </a:r>
          </a:p>
          <a:p>
            <a:r>
              <a:rPr lang="en-US" sz="2100" dirty="0"/>
              <a:t>Cabbage ( ), ( ) carrots, ( )onions</a:t>
            </a:r>
          </a:p>
          <a:p>
            <a:r>
              <a:rPr lang="en-US" sz="2100" dirty="0"/>
              <a:t>________________________________________________________________</a:t>
            </a:r>
          </a:p>
          <a:p>
            <a:r>
              <a:rPr lang="en-US" sz="2100" dirty="0"/>
              <a:t>Math ( ), science ( )</a:t>
            </a:r>
          </a:p>
          <a:p>
            <a:r>
              <a:rPr lang="en-US" sz="2100" dirty="0"/>
              <a:t>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57534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Accuracy-focused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Paragraphs</a:t>
            </a:r>
          </a:p>
          <a:p>
            <a:endParaRPr lang="en-US" dirty="0"/>
          </a:p>
          <a:p>
            <a:r>
              <a:rPr lang="en-US" dirty="0"/>
              <a:t>Jon is one of KMU’s most beloved </a:t>
            </a:r>
            <a:r>
              <a:rPr lang="en-US" dirty="0" smtClean="0"/>
              <a:t>teachers. He </a:t>
            </a:r>
            <a:r>
              <a:rPr lang="en-US" dirty="0"/>
              <a:t>was born in Wilmington, Ohio on July 31, </a:t>
            </a:r>
            <a:r>
              <a:rPr lang="en-US" dirty="0" smtClean="0"/>
              <a:t>1971. He </a:t>
            </a:r>
            <a:r>
              <a:rPr lang="en-US" dirty="0"/>
              <a:t>graduated from Write State University in 1997 with </a:t>
            </a:r>
            <a:r>
              <a:rPr lang="en-US" dirty="0" smtClean="0"/>
              <a:t>a degree </a:t>
            </a:r>
            <a:r>
              <a:rPr lang="en-US" dirty="0"/>
              <a:t>in Spanish. Jon has been teaching at KMU </a:t>
            </a:r>
            <a:r>
              <a:rPr lang="en-US" dirty="0" smtClean="0"/>
              <a:t>for three </a:t>
            </a:r>
            <a:r>
              <a:rPr lang="en-US" dirty="0"/>
              <a:t>years. Jon says the best thing about teaching is, "</a:t>
            </a:r>
            <a:r>
              <a:rPr lang="en-US" dirty="0" smtClean="0"/>
              <a:t>I get </a:t>
            </a:r>
            <a:r>
              <a:rPr lang="en-US" dirty="0"/>
              <a:t>to do something new every day."</a:t>
            </a:r>
          </a:p>
        </p:txBody>
      </p:sp>
    </p:spTree>
    <p:extLst>
      <p:ext uri="{BB962C8B-B14F-4D97-AF65-F5344CB8AC3E}">
        <p14:creationId xmlns:p14="http://schemas.microsoft.com/office/powerpoint/2010/main" val="25219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Accuracy-focused Activities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7916" y="2286000"/>
            <a:ext cx="4890667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8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Accuracy-focused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5026152"/>
          </a:xfrm>
        </p:spPr>
        <p:txBody>
          <a:bodyPr/>
          <a:lstStyle/>
          <a:p>
            <a:r>
              <a:rPr lang="en-US" dirty="0" smtClean="0"/>
              <a:t>Interview your partner and complete.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Now write a paragraph about your partner. You can refer to the model if you need to.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66925"/>
            <a:ext cx="65532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04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Accuracy-focused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Sentence combination</a:t>
            </a:r>
          </a:p>
          <a:p>
            <a:r>
              <a:rPr lang="en-US" dirty="0"/>
              <a:t>1. I met a man. He had seven wives.</a:t>
            </a:r>
          </a:p>
          <a:p>
            <a:r>
              <a:rPr lang="en-US" dirty="0" smtClean="0"/>
              <a:t>_____________________________________________________</a:t>
            </a:r>
            <a:endParaRPr lang="en-US" dirty="0"/>
          </a:p>
          <a:p>
            <a:r>
              <a:rPr lang="en-US" dirty="0"/>
              <a:t>2. She took the book. It was in your bag.</a:t>
            </a:r>
          </a:p>
          <a:p>
            <a:r>
              <a:rPr lang="en-US" dirty="0" smtClean="0"/>
              <a:t>_____________________________________________________</a:t>
            </a:r>
            <a:endParaRPr lang="en-US" dirty="0"/>
          </a:p>
          <a:p>
            <a:r>
              <a:rPr lang="en-US" dirty="0"/>
              <a:t>3. The girl was young. The girl had blond hair. The girl shouted to</a:t>
            </a:r>
          </a:p>
          <a:p>
            <a:r>
              <a:rPr lang="en-US" dirty="0"/>
              <a:t>her friend. The girl shouted loudly.</a:t>
            </a:r>
          </a:p>
          <a:p>
            <a:r>
              <a:rPr lang="en-US" dirty="0" smtClean="0"/>
              <a:t>_____________________________________________________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Accuracy-focused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Contextualized sentence </a:t>
            </a:r>
            <a:r>
              <a:rPr lang="en-US" dirty="0" smtClean="0"/>
              <a:t>combination</a:t>
            </a:r>
          </a:p>
          <a:p>
            <a:endParaRPr lang="en-US" dirty="0"/>
          </a:p>
          <a:p>
            <a:r>
              <a:rPr lang="en-US" dirty="0"/>
              <a:t>Read the sentences about Johnny Appleseed and then </a:t>
            </a:r>
            <a:r>
              <a:rPr lang="en-US" dirty="0" smtClean="0"/>
              <a:t>combine them </a:t>
            </a:r>
            <a:r>
              <a:rPr lang="en-US" dirty="0"/>
              <a:t>to form a single coherent paragraph. The aim here is </a:t>
            </a:r>
            <a:r>
              <a:rPr lang="en-US" dirty="0" smtClean="0"/>
              <a:t>to produce </a:t>
            </a:r>
            <a:r>
              <a:rPr lang="en-US" dirty="0"/>
              <a:t>longer, more complex sentences, using linking </a:t>
            </a:r>
            <a:r>
              <a:rPr lang="en-US" dirty="0" smtClean="0"/>
              <a:t>words, relative </a:t>
            </a:r>
            <a:r>
              <a:rPr lang="en-US" dirty="0"/>
              <a:t>pronouns, and reduced participles. Many different </a:t>
            </a:r>
            <a:r>
              <a:rPr lang="en-US" dirty="0" smtClean="0"/>
              <a:t>versions are </a:t>
            </a:r>
            <a:r>
              <a:rPr lang="en-US" dirty="0"/>
              <a:t>possible.</a:t>
            </a:r>
          </a:p>
        </p:txBody>
      </p:sp>
    </p:spTree>
    <p:extLst>
      <p:ext uri="{BB962C8B-B14F-4D97-AF65-F5344CB8AC3E}">
        <p14:creationId xmlns:p14="http://schemas.microsoft.com/office/powerpoint/2010/main" val="9026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Accuracy-focused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following sentences to form your own paragraph:</a:t>
            </a:r>
          </a:p>
          <a:p>
            <a:pPr marL="0" indent="0">
              <a:buNone/>
            </a:pPr>
            <a:r>
              <a:rPr lang="en-US" dirty="0" smtClean="0"/>
              <a:t>-Johnny </a:t>
            </a:r>
            <a:r>
              <a:rPr lang="en-US" dirty="0"/>
              <a:t>Appleseed’s real name was John Chapman.</a:t>
            </a:r>
          </a:p>
          <a:p>
            <a:pPr marL="0" indent="0">
              <a:buNone/>
            </a:pPr>
            <a:r>
              <a:rPr lang="en-US" dirty="0" smtClean="0"/>
              <a:t>-He </a:t>
            </a:r>
            <a:r>
              <a:rPr lang="en-US" dirty="0"/>
              <a:t>was born in 1774.</a:t>
            </a:r>
          </a:p>
          <a:p>
            <a:pPr marL="0" indent="0">
              <a:buNone/>
            </a:pPr>
            <a:r>
              <a:rPr lang="en-US" dirty="0" smtClean="0"/>
              <a:t>-He </a:t>
            </a:r>
            <a:r>
              <a:rPr lang="en-US" dirty="0"/>
              <a:t>was born in Massachusetts.</a:t>
            </a:r>
          </a:p>
          <a:p>
            <a:pPr marL="0" indent="0">
              <a:buNone/>
            </a:pPr>
            <a:r>
              <a:rPr lang="en-US" dirty="0" smtClean="0"/>
              <a:t>-He </a:t>
            </a:r>
            <a:r>
              <a:rPr lang="en-US" dirty="0"/>
              <a:t>traveled westward.</a:t>
            </a:r>
          </a:p>
          <a:p>
            <a:pPr marL="0" indent="0">
              <a:buNone/>
            </a:pPr>
            <a:r>
              <a:rPr lang="en-US" dirty="0" smtClean="0"/>
              <a:t>-At </a:t>
            </a:r>
            <a:r>
              <a:rPr lang="en-US" dirty="0"/>
              <a:t>that time, he was 23 years old.</a:t>
            </a:r>
          </a:p>
          <a:p>
            <a:pPr marL="0" indent="0">
              <a:buNone/>
            </a:pPr>
            <a:r>
              <a:rPr lang="en-US" dirty="0" smtClean="0"/>
              <a:t>-He </a:t>
            </a:r>
            <a:r>
              <a:rPr lang="en-US" dirty="0"/>
              <a:t>went to the Ohio River Valley.</a:t>
            </a:r>
          </a:p>
          <a:p>
            <a:pPr marL="0" indent="0">
              <a:buNone/>
            </a:pPr>
            <a:r>
              <a:rPr lang="en-US" dirty="0" smtClean="0"/>
              <a:t>-He </a:t>
            </a:r>
            <a:r>
              <a:rPr lang="en-US" dirty="0"/>
              <a:t>found no apple orchards.</a:t>
            </a:r>
          </a:p>
          <a:p>
            <a:pPr marL="0" indent="0">
              <a:buNone/>
            </a:pPr>
            <a:r>
              <a:rPr lang="en-US" dirty="0" smtClean="0"/>
              <a:t>-He </a:t>
            </a:r>
            <a:r>
              <a:rPr lang="en-US" dirty="0"/>
              <a:t>found no apple trees.</a:t>
            </a:r>
          </a:p>
        </p:txBody>
      </p:sp>
    </p:spTree>
    <p:extLst>
      <p:ext uri="{BB962C8B-B14F-4D97-AF65-F5344CB8AC3E}">
        <p14:creationId xmlns:p14="http://schemas.microsoft.com/office/powerpoint/2010/main" val="222282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Accuracy-focused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 </a:t>
            </a:r>
            <a:r>
              <a:rPr lang="en-US" dirty="0" smtClean="0"/>
              <a:t>Conversion</a:t>
            </a:r>
          </a:p>
          <a:p>
            <a:r>
              <a:rPr lang="en-US" dirty="0" smtClean="0"/>
              <a:t>Look at the first paragraph from the following and either:</a:t>
            </a:r>
          </a:p>
          <a:p>
            <a:pPr marL="0" indent="0">
              <a:buNone/>
            </a:pPr>
            <a:r>
              <a:rPr lang="en-US" dirty="0"/>
              <a:t>-Rewrite </a:t>
            </a:r>
            <a:r>
              <a:rPr lang="en-US" dirty="0" smtClean="0"/>
              <a:t>it in </a:t>
            </a:r>
            <a:r>
              <a:rPr lang="en-US" dirty="0"/>
              <a:t>the present tense</a:t>
            </a:r>
          </a:p>
          <a:p>
            <a:pPr marL="0" indent="0">
              <a:buNone/>
            </a:pPr>
            <a:r>
              <a:rPr lang="en-US" dirty="0"/>
              <a:t>-Rewrite </a:t>
            </a:r>
            <a:r>
              <a:rPr lang="en-US" dirty="0" smtClean="0"/>
              <a:t>it from </a:t>
            </a:r>
            <a:r>
              <a:rPr lang="en-US" dirty="0"/>
              <a:t>the point of view of the </a:t>
            </a:r>
            <a:r>
              <a:rPr lang="en-US" dirty="0" smtClean="0"/>
              <a:t>baby buffalo/giraffe/mother </a:t>
            </a:r>
            <a:r>
              <a:rPr lang="en-US" dirty="0"/>
              <a:t>buffalo/lion</a:t>
            </a:r>
          </a:p>
          <a:p>
            <a:pPr marL="0" indent="0">
              <a:buNone/>
            </a:pPr>
            <a:r>
              <a:rPr lang="en-US" dirty="0"/>
              <a:t>-Rewrite </a:t>
            </a:r>
            <a:r>
              <a:rPr lang="en-US" dirty="0" smtClean="0"/>
              <a:t>it by </a:t>
            </a:r>
            <a:r>
              <a:rPr lang="en-US" dirty="0"/>
              <a:t>changing "a lion" to "some lions"</a:t>
            </a:r>
          </a:p>
          <a:p>
            <a:pPr marL="0" indent="0">
              <a:buNone/>
            </a:pPr>
            <a:r>
              <a:rPr lang="en-US" dirty="0"/>
              <a:t>-Rewrite </a:t>
            </a:r>
            <a:r>
              <a:rPr lang="en-US" dirty="0" smtClean="0"/>
              <a:t>it by supplying </a:t>
            </a:r>
            <a:r>
              <a:rPr lang="en-US" dirty="0"/>
              <a:t>adjectives for "water", "baby buffalo</a:t>
            </a:r>
            <a:r>
              <a:rPr lang="en-US" dirty="0" smtClean="0"/>
              <a:t>", "</a:t>
            </a:r>
            <a:r>
              <a:rPr lang="en-US" dirty="0"/>
              <a:t>giraffe", "circle"</a:t>
            </a:r>
          </a:p>
          <a:p>
            <a:pPr marL="0" indent="0">
              <a:buNone/>
            </a:pPr>
            <a:r>
              <a:rPr lang="en-US" dirty="0"/>
              <a:t>-Rewrite </a:t>
            </a:r>
            <a:r>
              <a:rPr lang="en-US" dirty="0" smtClean="0"/>
              <a:t>it using </a:t>
            </a:r>
            <a:r>
              <a:rPr lang="en-US" dirty="0"/>
              <a:t>reported </a:t>
            </a:r>
            <a:r>
              <a:rPr lang="en-US" dirty="0" smtClean="0"/>
              <a:t>speech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12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Accuracy-focused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7048"/>
            <a:ext cx="8839200" cy="5102352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Story:</a:t>
            </a:r>
          </a:p>
          <a:p>
            <a:r>
              <a:rPr lang="en-US" dirty="0"/>
              <a:t>One hot afternoon in Africa, a lion was walking very slowly </a:t>
            </a:r>
            <a:r>
              <a:rPr lang="en-US" dirty="0" smtClean="0"/>
              <a:t>through the </a:t>
            </a:r>
            <a:r>
              <a:rPr lang="en-US" dirty="0"/>
              <a:t>tall, yellow grass. It was hunting. The lion saw a baby buffalo </a:t>
            </a:r>
            <a:r>
              <a:rPr lang="en-US" dirty="0" smtClean="0"/>
              <a:t>that was </a:t>
            </a:r>
            <a:r>
              <a:rPr lang="en-US" dirty="0"/>
              <a:t>sleeping while its mother drank water at the river. This </a:t>
            </a:r>
            <a:r>
              <a:rPr lang="en-US" dirty="0" smtClean="0"/>
              <a:t>looked like </a:t>
            </a:r>
            <a:r>
              <a:rPr lang="en-US" dirty="0"/>
              <a:t>an easy meal for the lion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lion was just about to catch the baby buffalo while it </a:t>
            </a:r>
            <a:r>
              <a:rPr lang="en-US" dirty="0" smtClean="0"/>
              <a:t>slept, but </a:t>
            </a:r>
            <a:r>
              <a:rPr lang="en-US" dirty="0"/>
              <a:t>a tall giraffe saw him and shouted, "Run everyone! There's a lion</a:t>
            </a:r>
            <a:r>
              <a:rPr lang="en-US" dirty="0" smtClean="0"/>
              <a:t>!“</a:t>
            </a:r>
          </a:p>
          <a:p>
            <a:endParaRPr lang="en-US" dirty="0"/>
          </a:p>
          <a:p>
            <a:r>
              <a:rPr lang="en-US" dirty="0"/>
              <a:t>When the baby buffalo heard this, he screamed, "Mommy, help me</a:t>
            </a:r>
            <a:r>
              <a:rPr lang="en-US" dirty="0" smtClean="0"/>
              <a:t>!“</a:t>
            </a:r>
          </a:p>
          <a:p>
            <a:endParaRPr lang="en-US" dirty="0"/>
          </a:p>
          <a:p>
            <a:r>
              <a:rPr lang="en-US" dirty="0"/>
              <a:t>The baby buffalo's mother and aunts and uncles came running </a:t>
            </a:r>
            <a:r>
              <a:rPr lang="en-US" dirty="0" smtClean="0"/>
              <a:t>from the </a:t>
            </a:r>
            <a:r>
              <a:rPr lang="en-US" dirty="0"/>
              <a:t>river. They formed a circle around the baby buffalo and </a:t>
            </a:r>
            <a:r>
              <a:rPr lang="en-US" dirty="0" smtClean="0"/>
              <a:t>pointed their </a:t>
            </a:r>
            <a:r>
              <a:rPr lang="en-US" dirty="0"/>
              <a:t>sharp horns toward the lion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lion was very hungry, but it knew that it was too dangerous </a:t>
            </a:r>
            <a:r>
              <a:rPr lang="en-US" dirty="0" smtClean="0"/>
              <a:t>to attack </a:t>
            </a:r>
            <a:r>
              <a:rPr lang="en-US" dirty="0"/>
              <a:t>all of the strong buffalo. The lion shouted angrily, "Next time </a:t>
            </a:r>
            <a:r>
              <a:rPr lang="en-US" dirty="0" smtClean="0"/>
              <a:t>I will </a:t>
            </a:r>
            <a:r>
              <a:rPr lang="en-US" dirty="0"/>
              <a:t>bring my family, too!" And then the lion turned around and </a:t>
            </a:r>
            <a:r>
              <a:rPr lang="en-US" dirty="0" smtClean="0"/>
              <a:t>ran away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Before </a:t>
            </a:r>
            <a:r>
              <a:rPr lang="en-US" dirty="0"/>
              <a:t>we begin, look back over the completed activities from the </a:t>
            </a:r>
            <a:r>
              <a:rPr lang="en-US" dirty="0" smtClean="0"/>
              <a:t>afternoon </a:t>
            </a:r>
            <a:r>
              <a:rPr lang="en-US" dirty="0"/>
              <a:t>session and rate each one as:</a:t>
            </a:r>
          </a:p>
          <a:p>
            <a:r>
              <a:rPr lang="en-US" dirty="0"/>
              <a:t>1) very useful</a:t>
            </a:r>
          </a:p>
          <a:p>
            <a:r>
              <a:rPr lang="en-US" dirty="0"/>
              <a:t>2) somewhat useful</a:t>
            </a:r>
          </a:p>
          <a:p>
            <a:r>
              <a:rPr lang="en-US" dirty="0"/>
              <a:t>3) not so useful</a:t>
            </a:r>
          </a:p>
          <a:p>
            <a:r>
              <a:rPr lang="en-US" dirty="0"/>
              <a:t>4) not useful</a:t>
            </a:r>
          </a:p>
          <a:p>
            <a:r>
              <a:rPr lang="en-US" dirty="0"/>
              <a:t>5) impossible</a:t>
            </a:r>
          </a:p>
          <a:p>
            <a:endParaRPr lang="en-US" dirty="0"/>
          </a:p>
          <a:p>
            <a:r>
              <a:rPr lang="en-US" dirty="0"/>
              <a:t>Now, compare with your partner and discuss any modifications that would make them more suitable for your own learners.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21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8832"/>
            <a:ext cx="8534400" cy="2155977"/>
          </a:xfrm>
        </p:spPr>
        <p:txBody>
          <a:bodyPr>
            <a:normAutofit/>
          </a:bodyPr>
          <a:lstStyle/>
          <a:p>
            <a:r>
              <a:rPr lang="en-US" dirty="0" smtClean="0"/>
              <a:t>Paragraph Development – Process and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Product </a:t>
            </a:r>
            <a:r>
              <a:rPr lang="en-US" dirty="0"/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40027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Cooperative Writing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Afternoon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Cooperative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7048"/>
            <a:ext cx="9144000" cy="5330952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b="1" i="1" dirty="0" smtClean="0"/>
              <a:t>Here </a:t>
            </a:r>
            <a:r>
              <a:rPr lang="en-US" b="1" i="1" dirty="0"/>
              <a:t>are some of the second language learning principles that </a:t>
            </a:r>
            <a:r>
              <a:rPr lang="en-US" b="1" i="1" dirty="0" smtClean="0"/>
              <a:t>we should </a:t>
            </a:r>
            <a:r>
              <a:rPr lang="en-US" b="1" i="1" dirty="0"/>
              <a:t>using in our writing classes.</a:t>
            </a:r>
          </a:p>
          <a:p>
            <a:r>
              <a:rPr lang="en-US" b="1" dirty="0"/>
              <a:t>Learner Autonomy</a:t>
            </a:r>
            <a:r>
              <a:rPr lang="en-US" dirty="0"/>
              <a:t>: Giving students some choices in the classroom.</a:t>
            </a:r>
          </a:p>
          <a:p>
            <a:r>
              <a:rPr lang="en-US" dirty="0"/>
              <a:t>Making them feel responsible their own learning and </a:t>
            </a:r>
            <a:r>
              <a:rPr lang="en-US" dirty="0" smtClean="0"/>
              <a:t>their classmates</a:t>
            </a:r>
            <a:r>
              <a:rPr lang="en-US" dirty="0"/>
              <a:t>’ learning.</a:t>
            </a:r>
          </a:p>
          <a:p>
            <a:r>
              <a:rPr lang="en-US" b="1" dirty="0"/>
              <a:t>Cooperative Learning</a:t>
            </a:r>
            <a:r>
              <a:rPr lang="en-US" dirty="0"/>
              <a:t>: Students work together to complete a task.</a:t>
            </a:r>
          </a:p>
          <a:p>
            <a:r>
              <a:rPr lang="en-US" dirty="0"/>
              <a:t>-Teacher chosen groups: It can be beneficial for the teacher </a:t>
            </a:r>
            <a:r>
              <a:rPr lang="en-US" dirty="0" smtClean="0"/>
              <a:t>to pair </a:t>
            </a:r>
            <a:r>
              <a:rPr lang="en-US" dirty="0"/>
              <a:t>or group students.</a:t>
            </a:r>
          </a:p>
          <a:p>
            <a:r>
              <a:rPr lang="en-US" dirty="0"/>
              <a:t>-Team building: Some ice breaking activity may be required</a:t>
            </a:r>
          </a:p>
          <a:p>
            <a:r>
              <a:rPr lang="en-US" b="1" dirty="0" smtClean="0"/>
              <a:t>Group </a:t>
            </a:r>
            <a:r>
              <a:rPr lang="en-US" b="1" dirty="0"/>
              <a:t>autonomy</a:t>
            </a:r>
            <a:r>
              <a:rPr lang="en-US" dirty="0"/>
              <a:t>: There is a feeling of group responsibility, </a:t>
            </a:r>
            <a:r>
              <a:rPr lang="en-US" dirty="0" smtClean="0"/>
              <a:t>but also </a:t>
            </a:r>
            <a:r>
              <a:rPr lang="en-US" dirty="0"/>
              <a:t>diminished burden.</a:t>
            </a:r>
          </a:p>
          <a:p>
            <a:r>
              <a:rPr lang="en-US" dirty="0"/>
              <a:t>-Simultaneous Interaction: It’s less stressful for students </a:t>
            </a:r>
            <a:r>
              <a:rPr lang="en-US" dirty="0" smtClean="0"/>
              <a:t>and teachers</a:t>
            </a:r>
            <a:r>
              <a:rPr lang="en-US" dirty="0"/>
              <a:t>. All students have a lot of speaking time.</a:t>
            </a:r>
          </a:p>
          <a:p>
            <a:r>
              <a:rPr lang="en-US" dirty="0"/>
              <a:t>-How do we ensure equal participation and prevent lazy partners?</a:t>
            </a:r>
          </a:p>
          <a:p>
            <a:r>
              <a:rPr lang="en-US" dirty="0"/>
              <a:t>-Divide the labor between group members but each member </a:t>
            </a:r>
            <a:r>
              <a:rPr lang="en-US" dirty="0" smtClean="0"/>
              <a:t>must complete </a:t>
            </a:r>
            <a:r>
              <a:rPr lang="en-US" dirty="0"/>
              <a:t>the final task -Each student takes a turn to read </a:t>
            </a:r>
            <a:r>
              <a:rPr lang="en-US" dirty="0" smtClean="0"/>
              <a:t>or speak</a:t>
            </a:r>
            <a:endParaRPr lang="en-US" dirty="0"/>
          </a:p>
          <a:p>
            <a:r>
              <a:rPr lang="en-US" dirty="0"/>
              <a:t>-Teacher randomly selects group members to explain their work</a:t>
            </a:r>
          </a:p>
          <a:p>
            <a:r>
              <a:rPr lang="en-US" dirty="0"/>
              <a:t>-Positive interdependence: Each student feels like a part of </a:t>
            </a:r>
            <a:r>
              <a:rPr lang="en-US" dirty="0" smtClean="0"/>
              <a:t>the group </a:t>
            </a:r>
            <a:r>
              <a:rPr lang="en-US" dirty="0"/>
              <a:t>and has an important role.</a:t>
            </a:r>
          </a:p>
          <a:p>
            <a:r>
              <a:rPr lang="en-US" dirty="0"/>
              <a:t>-Sit close together</a:t>
            </a:r>
          </a:p>
        </p:txBody>
      </p:sp>
    </p:spTree>
    <p:extLst>
      <p:ext uri="{BB962C8B-B14F-4D97-AF65-F5344CB8AC3E}">
        <p14:creationId xmlns:p14="http://schemas.microsoft.com/office/powerpoint/2010/main" val="204536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Cooperative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Make group roles such as:</a:t>
            </a:r>
          </a:p>
          <a:p>
            <a:r>
              <a:rPr lang="en-US" sz="1900" dirty="0"/>
              <a:t>-Dictionary </a:t>
            </a:r>
            <a:r>
              <a:rPr lang="en-US" sz="1900" dirty="0" smtClean="0"/>
              <a:t>user</a:t>
            </a:r>
            <a:r>
              <a:rPr lang="en-US" sz="1900" dirty="0"/>
              <a:t>	</a:t>
            </a:r>
            <a:r>
              <a:rPr lang="en-US" sz="1900" dirty="0" smtClean="0"/>
              <a:t>-Language monitor</a:t>
            </a:r>
            <a:r>
              <a:rPr lang="en-US" sz="1900" dirty="0"/>
              <a:t>	 -Evaluator</a:t>
            </a:r>
            <a:endParaRPr lang="en-US" sz="1900" dirty="0" smtClean="0"/>
          </a:p>
          <a:p>
            <a:r>
              <a:rPr lang="en-US" sz="1900" dirty="0" smtClean="0"/>
              <a:t>-Group </a:t>
            </a:r>
            <a:r>
              <a:rPr lang="en-US" sz="1900" dirty="0"/>
              <a:t>representative to read, visit other groups, write on </a:t>
            </a:r>
            <a:r>
              <a:rPr lang="en-US" sz="1900" dirty="0" smtClean="0"/>
              <a:t>the board</a:t>
            </a:r>
            <a:r>
              <a:rPr lang="en-US" sz="1900" dirty="0"/>
              <a:t>	</a:t>
            </a:r>
            <a:r>
              <a:rPr lang="en-US" sz="1900" dirty="0" smtClean="0"/>
              <a:t>	</a:t>
            </a:r>
            <a:r>
              <a:rPr lang="en-US" dirty="0" smtClean="0"/>
              <a:t>	</a:t>
            </a:r>
          </a:p>
          <a:p>
            <a:r>
              <a:rPr lang="en-US" dirty="0" smtClean="0"/>
              <a:t>-Keep </a:t>
            </a:r>
            <a:r>
              <a:rPr lang="en-US" dirty="0"/>
              <a:t>groups together for more than one class</a:t>
            </a:r>
          </a:p>
          <a:p>
            <a:r>
              <a:rPr lang="en-US" dirty="0"/>
              <a:t>-Use subjects relevant or interesting to the students.</a:t>
            </a:r>
          </a:p>
          <a:p>
            <a:r>
              <a:rPr lang="en-US" b="1" dirty="0"/>
              <a:t>When groups are too noisy:</a:t>
            </a:r>
          </a:p>
          <a:p>
            <a:r>
              <a:rPr lang="en-US" dirty="0"/>
              <a:t>1. Assign one member to be the "volume </a:t>
            </a:r>
            <a:r>
              <a:rPr lang="en-US" dirty="0" smtClean="0"/>
              <a:t>monitor“	2</a:t>
            </a:r>
            <a:r>
              <a:rPr lang="en-US" dirty="0"/>
              <a:t>. Designate a special "group work voice"</a:t>
            </a:r>
          </a:p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/>
              <a:t>Use a special signal like the lights or a </a:t>
            </a:r>
            <a:r>
              <a:rPr lang="en-US" dirty="0" smtClean="0"/>
              <a:t>bell	4. </a:t>
            </a:r>
            <a:r>
              <a:rPr lang="en-US" dirty="0"/>
              <a:t>Use Green, Yellow, and Red cards</a:t>
            </a:r>
          </a:p>
          <a:p>
            <a:r>
              <a:rPr lang="en-US" b="1" dirty="0"/>
              <a:t>When groups finish early:</a:t>
            </a:r>
          </a:p>
          <a:p>
            <a:r>
              <a:rPr lang="en-US" dirty="0"/>
              <a:t>1. Check the group's </a:t>
            </a:r>
            <a:r>
              <a:rPr lang="en-US" dirty="0" smtClean="0"/>
              <a:t>work			2</a:t>
            </a:r>
            <a:r>
              <a:rPr lang="en-US" dirty="0"/>
              <a:t>. Compare with other groups</a:t>
            </a:r>
          </a:p>
          <a:p>
            <a:r>
              <a:rPr lang="en-US" dirty="0"/>
              <a:t>3. Have groups evaluate their cooperation (</a:t>
            </a:r>
            <a:r>
              <a:rPr lang="en-US" dirty="0" smtClean="0"/>
              <a:t>L1)	4</a:t>
            </a:r>
            <a:r>
              <a:rPr lang="en-US" dirty="0"/>
              <a:t>. Prepare "sponge activities"</a:t>
            </a:r>
          </a:p>
          <a:p>
            <a:r>
              <a:rPr lang="en-US" dirty="0"/>
              <a:t>5. Set flexible time </a:t>
            </a:r>
            <a:r>
              <a:rPr lang="en-US" dirty="0" smtClean="0"/>
              <a:t>limits			6</a:t>
            </a:r>
            <a:r>
              <a:rPr lang="en-US" dirty="0"/>
              <a:t>. Successful early finishers can split up and help other groups</a:t>
            </a:r>
          </a:p>
          <a:p>
            <a:r>
              <a:rPr lang="en-US" dirty="0"/>
              <a:t>7. Free study</a:t>
            </a:r>
          </a:p>
        </p:txBody>
      </p:sp>
    </p:spTree>
    <p:extLst>
      <p:ext uri="{BB962C8B-B14F-4D97-AF65-F5344CB8AC3E}">
        <p14:creationId xmlns:p14="http://schemas.microsoft.com/office/powerpoint/2010/main" val="379339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Cooperative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Dictogloss</a:t>
            </a:r>
            <a:r>
              <a:rPr lang="en-US" dirty="0" smtClean="0"/>
              <a:t>/</a:t>
            </a:r>
            <a:r>
              <a:rPr lang="en-US" dirty="0" err="1" smtClean="0"/>
              <a:t>Dictocomp</a:t>
            </a:r>
            <a:endParaRPr lang="en-US" dirty="0"/>
          </a:p>
          <a:p>
            <a:r>
              <a:rPr lang="en-US" dirty="0" smtClean="0"/>
              <a:t>Blackboard </a:t>
            </a:r>
            <a:r>
              <a:rPr lang="en-US" dirty="0"/>
              <a:t>Composition</a:t>
            </a:r>
          </a:p>
          <a:p>
            <a:r>
              <a:rPr lang="en-US" dirty="0" smtClean="0"/>
              <a:t>Shared Essay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19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Grammar Focused Writing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focused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Structured instructional activity</a:t>
            </a:r>
          </a:p>
          <a:p>
            <a:r>
              <a:rPr lang="en-US" dirty="0" smtClean="0"/>
              <a:t>- Intended to induce learners to pay attention to linguistic form</a:t>
            </a:r>
          </a:p>
          <a:p>
            <a:r>
              <a:rPr lang="en-US" dirty="0" smtClean="0"/>
              <a:t>- Focus on grammatical structure, spelling etc.</a:t>
            </a:r>
          </a:p>
          <a:p>
            <a:r>
              <a:rPr lang="en-US" dirty="0" smtClean="0"/>
              <a:t>- Depends on circumstances </a:t>
            </a:r>
            <a:r>
              <a:rPr lang="en-US" smtClean="0"/>
              <a:t>and aims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Paragraph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458199" cy="4328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are some of the elements of a paragraph?</a:t>
            </a:r>
          </a:p>
          <a:p>
            <a:r>
              <a:rPr lang="en-US" dirty="0" smtClean="0"/>
              <a:t>-Unity</a:t>
            </a:r>
          </a:p>
          <a:p>
            <a:r>
              <a:rPr lang="en-US" dirty="0" smtClean="0"/>
              <a:t>-Coherence and Cohesion</a:t>
            </a:r>
          </a:p>
          <a:p>
            <a:r>
              <a:rPr lang="en-US" dirty="0" smtClean="0"/>
              <a:t>-Topic Sentence</a:t>
            </a:r>
          </a:p>
          <a:p>
            <a:r>
              <a:rPr lang="en-US" dirty="0" smtClean="0"/>
              <a:t>-Adequate Development</a:t>
            </a:r>
          </a:p>
          <a:p>
            <a:r>
              <a:rPr lang="en-US" b="1" dirty="0"/>
              <a:t>Unity</a:t>
            </a:r>
          </a:p>
          <a:p>
            <a:r>
              <a:rPr lang="en-US" dirty="0"/>
              <a:t>The entire paragraph should concern itself with a single focus. If it</a:t>
            </a:r>
          </a:p>
          <a:p>
            <a:r>
              <a:rPr lang="en-US" dirty="0"/>
              <a:t>begins with a one focus or major point of discussion, it should not end</a:t>
            </a:r>
          </a:p>
          <a:p>
            <a:r>
              <a:rPr lang="en-US" dirty="0"/>
              <a:t>with another or wander within different ideas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489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Paragraph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077200" cy="402336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Coherence and Cohesion</a:t>
            </a:r>
          </a:p>
          <a:p>
            <a:r>
              <a:rPr lang="en-US" dirty="0"/>
              <a:t>Coherence and Cohesion are the traits that make the paragraph </a:t>
            </a:r>
            <a:r>
              <a:rPr lang="en-US" dirty="0" smtClean="0"/>
              <a:t>easily understandable </a:t>
            </a:r>
            <a:r>
              <a:rPr lang="en-US" dirty="0"/>
              <a:t>to a reader. You can </a:t>
            </a:r>
            <a:endParaRPr lang="en-US" dirty="0" smtClean="0"/>
          </a:p>
          <a:p>
            <a:r>
              <a:rPr lang="en-US" dirty="0" smtClean="0"/>
              <a:t>help create coherence </a:t>
            </a:r>
            <a:r>
              <a:rPr lang="en-US" dirty="0"/>
              <a:t>in </a:t>
            </a:r>
            <a:r>
              <a:rPr lang="en-US" dirty="0" smtClean="0"/>
              <a:t>your paragraphs </a:t>
            </a:r>
            <a:r>
              <a:rPr lang="en-US" dirty="0"/>
              <a:t>by creating logical bridges and verbal bridges. Cohesion </a:t>
            </a:r>
            <a:r>
              <a:rPr lang="en-US" dirty="0" smtClean="0"/>
              <a:t>can be </a:t>
            </a:r>
          </a:p>
          <a:p>
            <a:r>
              <a:rPr lang="en-US" dirty="0" smtClean="0"/>
              <a:t>achieved by </a:t>
            </a:r>
            <a:r>
              <a:rPr lang="en-US" dirty="0"/>
              <a:t>using reference words (pronouns) and synonyms </a:t>
            </a:r>
            <a:r>
              <a:rPr lang="en-US" dirty="0" smtClean="0"/>
              <a:t>instead of </a:t>
            </a:r>
            <a:r>
              <a:rPr lang="en-US" dirty="0"/>
              <a:t>repeating the same word.</a:t>
            </a:r>
          </a:p>
          <a:p>
            <a:r>
              <a:rPr lang="en-US" b="1" dirty="0"/>
              <a:t>Logical bridges</a:t>
            </a:r>
          </a:p>
          <a:p>
            <a:r>
              <a:rPr lang="en-US" dirty="0"/>
              <a:t>• The same idea of a topic is carried over from sentence to sentence</a:t>
            </a:r>
          </a:p>
          <a:p>
            <a:r>
              <a:rPr lang="en-US" dirty="0"/>
              <a:t>• Successive sentences can be constructed in parallel form</a:t>
            </a:r>
          </a:p>
          <a:p>
            <a:r>
              <a:rPr lang="en-US" b="1" dirty="0"/>
              <a:t>Verbal bridges</a:t>
            </a:r>
          </a:p>
          <a:p>
            <a:r>
              <a:rPr lang="en-US" dirty="0"/>
              <a:t>• Key words can be repeated in several sentences</a:t>
            </a:r>
          </a:p>
          <a:p>
            <a:r>
              <a:rPr lang="en-US" dirty="0"/>
              <a:t>• Synonymous words can be repeated in several sentences</a:t>
            </a:r>
          </a:p>
          <a:p>
            <a:r>
              <a:rPr lang="en-US" dirty="0"/>
              <a:t>• Pronouns can refer to nouns in previous sentences</a:t>
            </a:r>
          </a:p>
          <a:p>
            <a:r>
              <a:rPr lang="en-US" dirty="0"/>
              <a:t>• Transition words can be used to link ideas from different sentences</a:t>
            </a:r>
          </a:p>
        </p:txBody>
      </p:sp>
    </p:spTree>
    <p:extLst>
      <p:ext uri="{BB962C8B-B14F-4D97-AF65-F5344CB8AC3E}">
        <p14:creationId xmlns:p14="http://schemas.microsoft.com/office/powerpoint/2010/main" val="108946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647</TotalTime>
  <Words>4467</Words>
  <Application>Microsoft Office PowerPoint</Application>
  <PresentationFormat>On-screen Show (4:3)</PresentationFormat>
  <Paragraphs>563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Integral</vt:lpstr>
      <vt:lpstr>TESOL Writing</vt:lpstr>
      <vt:lpstr>TESOL Writing</vt:lpstr>
      <vt:lpstr>TESOL Writing - Introductions</vt:lpstr>
      <vt:lpstr>TESOL Writing - Introductions</vt:lpstr>
      <vt:lpstr>TESOL Writing - Introductions</vt:lpstr>
      <vt:lpstr>TESOL Writing - Introductions</vt:lpstr>
      <vt:lpstr>Paragraph Development – Process and Product Approach</vt:lpstr>
      <vt:lpstr>Paragraph Development</vt:lpstr>
      <vt:lpstr>Paragraph Development</vt:lpstr>
      <vt:lpstr>Paragraph Development</vt:lpstr>
      <vt:lpstr>Paragraph Development</vt:lpstr>
      <vt:lpstr>Paragraph Development</vt:lpstr>
      <vt:lpstr>Paragraph Development</vt:lpstr>
      <vt:lpstr>Paragraph Development</vt:lpstr>
      <vt:lpstr>Paragraph Development</vt:lpstr>
      <vt:lpstr>Paragraph Development</vt:lpstr>
      <vt:lpstr>Paragraph Development</vt:lpstr>
      <vt:lpstr>Process Approach and Product Approach</vt:lpstr>
      <vt:lpstr>Process Approach</vt:lpstr>
      <vt:lpstr>Process Approach</vt:lpstr>
      <vt:lpstr>Process Approach</vt:lpstr>
      <vt:lpstr>Process Approach</vt:lpstr>
      <vt:lpstr>Product Approach</vt:lpstr>
      <vt:lpstr>Product Approach - Sample</vt:lpstr>
      <vt:lpstr>Product Approach - Sample</vt:lpstr>
      <vt:lpstr>Product Approach - Sample</vt:lpstr>
      <vt:lpstr>Product Approach</vt:lpstr>
      <vt:lpstr>Fluency vs. Accuracy?</vt:lpstr>
      <vt:lpstr>Fluency-focused Activities</vt:lpstr>
      <vt:lpstr>Fluency-focused Activities</vt:lpstr>
      <vt:lpstr>Fluency-focused Activities</vt:lpstr>
      <vt:lpstr>Fluency-focused Activities</vt:lpstr>
      <vt:lpstr>Fluency-focused Activities</vt:lpstr>
      <vt:lpstr>Fluency-focused Activities</vt:lpstr>
      <vt:lpstr>Fluency-focused Activities</vt:lpstr>
      <vt:lpstr>Fluency-focused Activities</vt:lpstr>
      <vt:lpstr>Fluency-focused Activities</vt:lpstr>
      <vt:lpstr>Fluency-focused Activities</vt:lpstr>
      <vt:lpstr>Fluency-focused Activities</vt:lpstr>
      <vt:lpstr>Fluency-focused Activities</vt:lpstr>
      <vt:lpstr>Fluency-focused Activities</vt:lpstr>
      <vt:lpstr>Fluency-focused Activities</vt:lpstr>
      <vt:lpstr>Story Task</vt:lpstr>
      <vt:lpstr>Fluency-focused Activities</vt:lpstr>
      <vt:lpstr>Fluency-focused Activities</vt:lpstr>
      <vt:lpstr>Fluency-focused Activities</vt:lpstr>
      <vt:lpstr>Quick Review</vt:lpstr>
      <vt:lpstr>Accuracy-focused Activities</vt:lpstr>
      <vt:lpstr>Accuracy-focused Activities</vt:lpstr>
      <vt:lpstr>Accuracy-focused Activities</vt:lpstr>
      <vt:lpstr>Accuracy-focused Activities</vt:lpstr>
      <vt:lpstr>Accuracy-focused Activities</vt:lpstr>
      <vt:lpstr>Accuracy-focused Activities</vt:lpstr>
      <vt:lpstr>Accuracy-focused Activities</vt:lpstr>
      <vt:lpstr>Accuracy-focused Activities</vt:lpstr>
      <vt:lpstr>Accuracy-focused Activities</vt:lpstr>
      <vt:lpstr>Accuracy-focused Activities</vt:lpstr>
      <vt:lpstr>Accuracy-focused Activities</vt:lpstr>
      <vt:lpstr>Accuracy-focused Activities</vt:lpstr>
      <vt:lpstr>Accuracy-focused Activities</vt:lpstr>
      <vt:lpstr>Accuracy-focused Activities</vt:lpstr>
      <vt:lpstr>Accuracy-focused Activities</vt:lpstr>
      <vt:lpstr>Accuracy-focused Activities</vt:lpstr>
      <vt:lpstr>Accuracy-focused Activities</vt:lpstr>
      <vt:lpstr>Accuracy-focused Activities</vt:lpstr>
      <vt:lpstr>Accuracy-focused Activities</vt:lpstr>
      <vt:lpstr>Accuracy-focused Activities</vt:lpstr>
      <vt:lpstr>Accuracy-focused Activities</vt:lpstr>
      <vt:lpstr>Quick Review</vt:lpstr>
      <vt:lpstr>Cooperative Writing</vt:lpstr>
      <vt:lpstr>Cooperative Writing</vt:lpstr>
      <vt:lpstr>Cooperative Writing</vt:lpstr>
      <vt:lpstr>Cooperative Writing</vt:lpstr>
      <vt:lpstr>Grammar Focused Writing </vt:lpstr>
      <vt:lpstr>Grammar focused writing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TESOL Writing</dc:title>
  <dc:creator>Brendan Rickard</dc:creator>
  <cp:lastModifiedBy>Administrator</cp:lastModifiedBy>
  <cp:revision>56</cp:revision>
  <dcterms:created xsi:type="dcterms:W3CDTF">2016-05-30T03:13:30Z</dcterms:created>
  <dcterms:modified xsi:type="dcterms:W3CDTF">2016-11-18T07:46:45Z</dcterms:modified>
</cp:coreProperties>
</file>