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E00141-0A04-488C-8AEF-34FB3072FF83}" type="datetimeFigureOut">
              <a:rPr lang="en-US" smtClean="0"/>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88901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00141-0A04-488C-8AEF-34FB3072FF83}" type="datetimeFigureOut">
              <a:rPr lang="en-US" smtClean="0"/>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4201646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00141-0A04-488C-8AEF-34FB3072FF83}" type="datetimeFigureOut">
              <a:rPr lang="en-US" smtClean="0"/>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08975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00141-0A04-488C-8AEF-34FB3072FF83}" type="datetimeFigureOut">
              <a:rPr lang="en-US" smtClean="0"/>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34384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E00141-0A04-488C-8AEF-34FB3072FF83}" type="datetimeFigureOut">
              <a:rPr lang="en-US" smtClean="0"/>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1253431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E00141-0A04-488C-8AEF-34FB3072FF83}" type="datetimeFigureOut">
              <a:rPr lang="en-US" smtClean="0"/>
              <a:t>8/30/2015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620975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E00141-0A04-488C-8AEF-34FB3072FF83}" type="datetimeFigureOut">
              <a:rPr lang="en-US" smtClean="0"/>
              <a:t>8/30/2015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967351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E00141-0A04-488C-8AEF-34FB3072FF83}" type="datetimeFigureOut">
              <a:rPr lang="en-US" smtClean="0"/>
              <a:t>8/30/2015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451267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00141-0A04-488C-8AEF-34FB3072FF83}" type="datetimeFigureOut">
              <a:rPr lang="en-US" smtClean="0"/>
              <a:t>8/30/2015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190443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E00141-0A04-488C-8AEF-34FB3072FF83}" type="datetimeFigureOut">
              <a:rPr lang="en-US" smtClean="0"/>
              <a:t>8/30/2015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981188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E00141-0A04-488C-8AEF-34FB3072FF83}" type="datetimeFigureOut">
              <a:rPr lang="en-US" smtClean="0"/>
              <a:t>8/30/2015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205A0-FB3C-4D16-A72F-F58C263D8814}" type="slidenum">
              <a:rPr lang="en-US" smtClean="0"/>
              <a:t>‹#›</a:t>
            </a:fld>
            <a:endParaRPr lang="en-US"/>
          </a:p>
        </p:txBody>
      </p:sp>
    </p:spTree>
    <p:extLst>
      <p:ext uri="{BB962C8B-B14F-4D97-AF65-F5344CB8AC3E}">
        <p14:creationId xmlns:p14="http://schemas.microsoft.com/office/powerpoint/2010/main" val="3488404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E00141-0A04-488C-8AEF-34FB3072FF83}" type="datetimeFigureOut">
              <a:rPr lang="en-US" smtClean="0"/>
              <a:t>8/30/2015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205A0-FB3C-4D16-A72F-F58C263D8814}" type="slidenum">
              <a:rPr lang="en-US" smtClean="0"/>
              <a:t>‹#›</a:t>
            </a:fld>
            <a:endParaRPr lang="en-US"/>
          </a:p>
        </p:txBody>
      </p:sp>
    </p:spTree>
    <p:extLst>
      <p:ext uri="{BB962C8B-B14F-4D97-AF65-F5344CB8AC3E}">
        <p14:creationId xmlns:p14="http://schemas.microsoft.com/office/powerpoint/2010/main" val="2227282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guycodeblog.mtv.com/2010/11/18/a-totally-comprehensive-guide-to-jersey-shore-acronym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04664"/>
            <a:ext cx="7772400" cy="1470025"/>
          </a:xfrm>
        </p:spPr>
        <p:txBody>
          <a:bodyPr>
            <a:normAutofit fontScale="90000"/>
          </a:bodyPr>
          <a:lstStyle/>
          <a:p>
            <a:pPr algn="l"/>
            <a:r>
              <a:rPr lang="en-US" sz="2800" b="1" dirty="0" smtClean="0"/>
              <a:t>Interpersonal communication</a:t>
            </a:r>
            <a:r>
              <a:rPr lang="en-US" sz="1200" b="1" dirty="0" smtClean="0"/>
              <a:t/>
            </a:r>
            <a:br>
              <a:rPr lang="en-US" sz="1200" b="1" dirty="0" smtClean="0"/>
            </a:br>
            <a:r>
              <a:rPr lang="en-US" sz="1200" b="1" dirty="0" smtClean="0"/>
              <a:t/>
            </a:r>
            <a:br>
              <a:rPr lang="en-US" sz="1200" b="1" dirty="0" smtClean="0"/>
            </a:br>
            <a:r>
              <a:rPr lang="en-US" sz="1800" dirty="0" smtClean="0"/>
              <a:t>The process of exchanging messages between people whose lives mutually influence one another in unique ways in relation to social and cultural norms. is the process of exchanging messages between people whose lives mutually influence one another in unique ways in relation to social and cultural norms.</a:t>
            </a:r>
            <a:br>
              <a:rPr lang="en-US" sz="1800" dirty="0" smtClean="0"/>
            </a:br>
            <a:endParaRPr lang="en-US" sz="1800" dirty="0"/>
          </a:p>
        </p:txBody>
      </p:sp>
      <p:sp>
        <p:nvSpPr>
          <p:cNvPr id="4" name="Rectangle 3"/>
          <p:cNvSpPr/>
          <p:nvPr/>
        </p:nvSpPr>
        <p:spPr>
          <a:xfrm>
            <a:off x="630448" y="2060848"/>
            <a:ext cx="6102424" cy="369332"/>
          </a:xfrm>
          <a:prstGeom prst="rect">
            <a:avLst/>
          </a:prstGeom>
        </p:spPr>
        <p:txBody>
          <a:bodyPr wrap="square">
            <a:spAutoFit/>
          </a:bodyPr>
          <a:lstStyle/>
          <a:p>
            <a:r>
              <a:rPr lang="en-US" b="1" dirty="0" smtClean="0"/>
              <a:t>1. Functional Aspects of Interpersonal Communication</a:t>
            </a:r>
            <a:endParaRPr lang="en-US" b="1" dirty="0"/>
          </a:p>
        </p:txBody>
      </p:sp>
      <p:sp>
        <p:nvSpPr>
          <p:cNvPr id="5" name="Rectangle 4"/>
          <p:cNvSpPr/>
          <p:nvPr/>
        </p:nvSpPr>
        <p:spPr>
          <a:xfrm>
            <a:off x="987075" y="2736502"/>
            <a:ext cx="1918026" cy="369332"/>
          </a:xfrm>
          <a:prstGeom prst="rect">
            <a:avLst/>
          </a:prstGeom>
        </p:spPr>
        <p:txBody>
          <a:bodyPr wrap="none">
            <a:spAutoFit/>
          </a:bodyPr>
          <a:lstStyle/>
          <a:p>
            <a:r>
              <a:rPr lang="en-US" i="1" dirty="0" smtClean="0"/>
              <a:t>instrumental goals</a:t>
            </a:r>
            <a:endParaRPr lang="en-US" i="1" dirty="0"/>
          </a:p>
        </p:txBody>
      </p:sp>
      <p:sp>
        <p:nvSpPr>
          <p:cNvPr id="6" name="Rectangle 5"/>
          <p:cNvSpPr/>
          <p:nvPr/>
        </p:nvSpPr>
        <p:spPr>
          <a:xfrm>
            <a:off x="955264" y="3573033"/>
            <a:ext cx="3173113" cy="369332"/>
          </a:xfrm>
          <a:prstGeom prst="rect">
            <a:avLst/>
          </a:prstGeom>
        </p:spPr>
        <p:txBody>
          <a:bodyPr wrap="none">
            <a:spAutoFit/>
          </a:bodyPr>
          <a:lstStyle/>
          <a:p>
            <a:r>
              <a:rPr lang="en-US" i="1" dirty="0" smtClean="0"/>
              <a:t>relationship-maintenance goals</a:t>
            </a:r>
            <a:endParaRPr lang="en-US" i="1" dirty="0"/>
          </a:p>
        </p:txBody>
      </p:sp>
      <p:sp>
        <p:nvSpPr>
          <p:cNvPr id="7" name="Rectangle 6"/>
          <p:cNvSpPr/>
          <p:nvPr/>
        </p:nvSpPr>
        <p:spPr>
          <a:xfrm>
            <a:off x="955264" y="4885415"/>
            <a:ext cx="2372316" cy="369332"/>
          </a:xfrm>
          <a:prstGeom prst="rect">
            <a:avLst/>
          </a:prstGeom>
        </p:spPr>
        <p:txBody>
          <a:bodyPr wrap="none">
            <a:spAutoFit/>
          </a:bodyPr>
          <a:lstStyle/>
          <a:p>
            <a:r>
              <a:rPr lang="en-US" i="1" dirty="0" smtClean="0"/>
              <a:t>self-presentation goals.</a:t>
            </a:r>
            <a:endParaRPr lang="en-US" i="1" dirty="0"/>
          </a:p>
        </p:txBody>
      </p:sp>
      <p:sp>
        <p:nvSpPr>
          <p:cNvPr id="8" name="Rectangle 7"/>
          <p:cNvSpPr/>
          <p:nvPr/>
        </p:nvSpPr>
        <p:spPr>
          <a:xfrm>
            <a:off x="4067944" y="2736502"/>
            <a:ext cx="4572000" cy="646331"/>
          </a:xfrm>
          <a:prstGeom prst="rect">
            <a:avLst/>
          </a:prstGeom>
        </p:spPr>
        <p:txBody>
          <a:bodyPr>
            <a:spAutoFit/>
          </a:bodyPr>
          <a:lstStyle/>
          <a:p>
            <a:r>
              <a:rPr lang="en-US" dirty="0" smtClean="0"/>
              <a:t>You ask your friend to help you move this weekend (gaining/resisting compliance).</a:t>
            </a:r>
            <a:endParaRPr lang="en-US" dirty="0"/>
          </a:p>
        </p:txBody>
      </p:sp>
      <p:sp>
        <p:nvSpPr>
          <p:cNvPr id="10" name="Rectangle 9"/>
          <p:cNvSpPr/>
          <p:nvPr/>
        </p:nvSpPr>
        <p:spPr>
          <a:xfrm>
            <a:off x="4067944" y="3933056"/>
            <a:ext cx="4572000" cy="923330"/>
          </a:xfrm>
          <a:prstGeom prst="rect">
            <a:avLst/>
          </a:prstGeom>
        </p:spPr>
        <p:txBody>
          <a:bodyPr>
            <a:spAutoFit/>
          </a:bodyPr>
          <a:lstStyle/>
          <a:p>
            <a:r>
              <a:rPr lang="en-US" dirty="0" smtClean="0"/>
              <a:t>You post a message on your long-distance friend’s Facebook wall saying you miss him (checking in).</a:t>
            </a:r>
            <a:endParaRPr lang="en-US" dirty="0"/>
          </a:p>
        </p:txBody>
      </p:sp>
      <p:sp>
        <p:nvSpPr>
          <p:cNvPr id="11" name="Rectangle 10"/>
          <p:cNvSpPr/>
          <p:nvPr/>
        </p:nvSpPr>
        <p:spPr>
          <a:xfrm>
            <a:off x="4067944" y="5085184"/>
            <a:ext cx="4572000" cy="1477328"/>
          </a:xfrm>
          <a:prstGeom prst="rect">
            <a:avLst/>
          </a:prstGeom>
        </p:spPr>
        <p:txBody>
          <a:bodyPr>
            <a:spAutoFit/>
          </a:bodyPr>
          <a:lstStyle/>
          <a:p>
            <a:r>
              <a:rPr lang="en-US" dirty="0" smtClean="0"/>
              <a:t>You and your new college roommate stand in your dorm room full of boxes. You let him choose which side of the room he wants and then invite him to eat lunch with you (presenting yourself as friendly).</a:t>
            </a:r>
            <a:endParaRPr lang="en-US" dirty="0"/>
          </a:p>
        </p:txBody>
      </p:sp>
      <p:sp>
        <p:nvSpPr>
          <p:cNvPr id="12" name="Rectangle 11"/>
          <p:cNvSpPr/>
          <p:nvPr/>
        </p:nvSpPr>
        <p:spPr>
          <a:xfrm rot="19234978">
            <a:off x="1264376" y="5610421"/>
            <a:ext cx="1534952" cy="461665"/>
          </a:xfrm>
          <a:prstGeom prst="rect">
            <a:avLst/>
          </a:prstGeom>
        </p:spPr>
        <p:txBody>
          <a:bodyPr wrap="square">
            <a:spAutoFit/>
          </a:bodyPr>
          <a:lstStyle/>
          <a:p>
            <a:r>
              <a:rPr lang="en-US" sz="2400" b="1" dirty="0" smtClean="0"/>
              <a:t>DTR talk</a:t>
            </a:r>
            <a:endParaRPr lang="en-US" sz="2400" b="1" dirty="0"/>
          </a:p>
        </p:txBody>
      </p:sp>
    </p:spTree>
    <p:extLst>
      <p:ext uri="{BB962C8B-B14F-4D97-AF65-F5344CB8AC3E}">
        <p14:creationId xmlns:p14="http://schemas.microsoft.com/office/powerpoint/2010/main" val="2092580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9657" y="476672"/>
            <a:ext cx="6102424" cy="369332"/>
          </a:xfrm>
          <a:prstGeom prst="rect">
            <a:avLst/>
          </a:prstGeom>
        </p:spPr>
        <p:txBody>
          <a:bodyPr wrap="square">
            <a:spAutoFit/>
          </a:bodyPr>
          <a:lstStyle/>
          <a:p>
            <a:r>
              <a:rPr lang="en-US" b="1" dirty="0"/>
              <a:t>2</a:t>
            </a:r>
            <a:r>
              <a:rPr lang="en-US" b="1" dirty="0" smtClean="0"/>
              <a:t>. Cultural Aspects of Interpersonal Communication</a:t>
            </a:r>
          </a:p>
        </p:txBody>
      </p:sp>
      <p:sp>
        <p:nvSpPr>
          <p:cNvPr id="8" name="Rectangle 7"/>
          <p:cNvSpPr/>
          <p:nvPr/>
        </p:nvSpPr>
        <p:spPr>
          <a:xfrm>
            <a:off x="1741347" y="1758984"/>
            <a:ext cx="4572000" cy="369332"/>
          </a:xfrm>
          <a:prstGeom prst="rect">
            <a:avLst/>
          </a:prstGeom>
        </p:spPr>
        <p:txBody>
          <a:bodyPr>
            <a:spAutoFit/>
          </a:bodyPr>
          <a:lstStyle/>
          <a:p>
            <a:r>
              <a:rPr lang="en-US" i="1" dirty="0" smtClean="0"/>
              <a:t>relationship schemata</a:t>
            </a:r>
            <a:endParaRPr lang="en-US" i="1" dirty="0"/>
          </a:p>
        </p:txBody>
      </p:sp>
      <p:sp>
        <p:nvSpPr>
          <p:cNvPr id="9" name="Rectangle 8"/>
          <p:cNvSpPr/>
          <p:nvPr/>
        </p:nvSpPr>
        <p:spPr>
          <a:xfrm>
            <a:off x="1705495" y="2297831"/>
            <a:ext cx="1497526" cy="369332"/>
          </a:xfrm>
          <a:prstGeom prst="rect">
            <a:avLst/>
          </a:prstGeom>
        </p:spPr>
        <p:txBody>
          <a:bodyPr wrap="none">
            <a:spAutoFit/>
          </a:bodyPr>
          <a:lstStyle/>
          <a:p>
            <a:r>
              <a:rPr lang="en-US" i="1" dirty="0" smtClean="0"/>
              <a:t>homo </a:t>
            </a:r>
            <a:r>
              <a:rPr lang="en-US" i="1" dirty="0" err="1" smtClean="0"/>
              <a:t>narrans</a:t>
            </a:r>
            <a:endParaRPr lang="en-US" dirty="0"/>
          </a:p>
        </p:txBody>
      </p:sp>
      <p:sp>
        <p:nvSpPr>
          <p:cNvPr id="10" name="Rectangle 9"/>
          <p:cNvSpPr/>
          <p:nvPr/>
        </p:nvSpPr>
        <p:spPr>
          <a:xfrm>
            <a:off x="1710330" y="2891949"/>
            <a:ext cx="1671483" cy="369332"/>
          </a:xfrm>
          <a:prstGeom prst="rect">
            <a:avLst/>
          </a:prstGeom>
        </p:spPr>
        <p:txBody>
          <a:bodyPr wrap="none">
            <a:spAutoFit/>
          </a:bodyPr>
          <a:lstStyle/>
          <a:p>
            <a:r>
              <a:rPr lang="en-US" i="1" dirty="0" smtClean="0"/>
              <a:t>personal idioms</a:t>
            </a:r>
            <a:endParaRPr lang="en-US" i="1" dirty="0"/>
          </a:p>
        </p:txBody>
      </p:sp>
      <p:sp>
        <p:nvSpPr>
          <p:cNvPr id="11" name="Rectangle 10"/>
          <p:cNvSpPr/>
          <p:nvPr/>
        </p:nvSpPr>
        <p:spPr>
          <a:xfrm>
            <a:off x="3577703" y="2887186"/>
            <a:ext cx="2016224" cy="2169825"/>
          </a:xfrm>
          <a:prstGeom prst="rect">
            <a:avLst/>
          </a:prstGeom>
        </p:spPr>
        <p:txBody>
          <a:bodyPr wrap="square">
            <a:spAutoFit/>
          </a:bodyPr>
          <a:lstStyle/>
          <a:p>
            <a:pPr>
              <a:lnSpc>
                <a:spcPct val="150000"/>
              </a:lnSpc>
            </a:pPr>
            <a:r>
              <a:rPr lang="en-US" dirty="0" smtClean="0">
                <a:hlinkClick r:id="rId2"/>
              </a:rPr>
              <a:t>Jersey Shore</a:t>
            </a:r>
            <a:endParaRPr lang="en-US" dirty="0" smtClean="0"/>
          </a:p>
          <a:p>
            <a:pPr>
              <a:lnSpc>
                <a:spcPct val="150000"/>
              </a:lnSpc>
            </a:pPr>
            <a:r>
              <a:rPr lang="en-US" dirty="0" smtClean="0"/>
              <a:t>- activities</a:t>
            </a:r>
          </a:p>
          <a:p>
            <a:pPr>
              <a:lnSpc>
                <a:spcPct val="150000"/>
              </a:lnSpc>
            </a:pPr>
            <a:r>
              <a:rPr lang="en-US" dirty="0" smtClean="0"/>
              <a:t>- labels for others </a:t>
            </a:r>
          </a:p>
          <a:p>
            <a:pPr>
              <a:lnSpc>
                <a:spcPct val="150000"/>
              </a:lnSpc>
            </a:pPr>
            <a:r>
              <a:rPr lang="en-US" dirty="0" smtClean="0"/>
              <a:t>- requests</a:t>
            </a:r>
          </a:p>
          <a:p>
            <a:pPr>
              <a:lnSpc>
                <a:spcPct val="150000"/>
              </a:lnSpc>
            </a:pPr>
            <a:r>
              <a:rPr lang="en-US" dirty="0" smtClean="0"/>
              <a:t>- sexual references</a:t>
            </a:r>
            <a:endParaRPr lang="en-US" dirty="0"/>
          </a:p>
        </p:txBody>
      </p:sp>
      <p:sp>
        <p:nvSpPr>
          <p:cNvPr id="12" name="TextBox 11"/>
          <p:cNvSpPr txBox="1"/>
          <p:nvPr/>
        </p:nvSpPr>
        <p:spPr>
          <a:xfrm>
            <a:off x="3577703" y="2377296"/>
            <a:ext cx="2160240" cy="369332"/>
          </a:xfrm>
          <a:prstGeom prst="rect">
            <a:avLst/>
          </a:prstGeom>
          <a:noFill/>
        </p:spPr>
        <p:txBody>
          <a:bodyPr wrap="square" rtlCol="0">
            <a:spAutoFit/>
          </a:bodyPr>
          <a:lstStyle/>
          <a:p>
            <a:r>
              <a:rPr lang="en-US" dirty="0" smtClean="0"/>
              <a:t>- storytelling</a:t>
            </a:r>
            <a:endParaRPr lang="en-US" dirty="0"/>
          </a:p>
        </p:txBody>
      </p:sp>
      <p:sp>
        <p:nvSpPr>
          <p:cNvPr id="13" name="Rectangle 12"/>
          <p:cNvSpPr/>
          <p:nvPr/>
        </p:nvSpPr>
        <p:spPr>
          <a:xfrm>
            <a:off x="5812874" y="3308201"/>
            <a:ext cx="539378" cy="369332"/>
          </a:xfrm>
          <a:prstGeom prst="rect">
            <a:avLst/>
          </a:prstGeom>
        </p:spPr>
        <p:txBody>
          <a:bodyPr wrap="none">
            <a:spAutoFit/>
          </a:bodyPr>
          <a:lstStyle/>
          <a:p>
            <a:r>
              <a:rPr lang="en-US" i="1" dirty="0" smtClean="0"/>
              <a:t>GTL</a:t>
            </a:r>
            <a:endParaRPr lang="en-US" dirty="0"/>
          </a:p>
        </p:txBody>
      </p:sp>
      <p:sp>
        <p:nvSpPr>
          <p:cNvPr id="14" name="Rectangle 13"/>
          <p:cNvSpPr/>
          <p:nvPr/>
        </p:nvSpPr>
        <p:spPr>
          <a:xfrm>
            <a:off x="6768148" y="3308201"/>
            <a:ext cx="2020618" cy="369332"/>
          </a:xfrm>
          <a:prstGeom prst="rect">
            <a:avLst/>
          </a:prstGeom>
        </p:spPr>
        <p:txBody>
          <a:bodyPr wrap="none">
            <a:spAutoFit/>
          </a:bodyPr>
          <a:lstStyle/>
          <a:p>
            <a:r>
              <a:rPr lang="en-US" dirty="0" smtClean="0"/>
              <a:t>“gym, tan, laundry”</a:t>
            </a:r>
            <a:endParaRPr lang="en-US" dirty="0"/>
          </a:p>
        </p:txBody>
      </p:sp>
      <p:sp>
        <p:nvSpPr>
          <p:cNvPr id="15" name="Rectangle 14"/>
          <p:cNvSpPr/>
          <p:nvPr/>
        </p:nvSpPr>
        <p:spPr>
          <a:xfrm>
            <a:off x="5754176" y="3787432"/>
            <a:ext cx="1011815" cy="369332"/>
          </a:xfrm>
          <a:prstGeom prst="rect">
            <a:avLst/>
          </a:prstGeom>
        </p:spPr>
        <p:txBody>
          <a:bodyPr wrap="none">
            <a:spAutoFit/>
          </a:bodyPr>
          <a:lstStyle/>
          <a:p>
            <a:r>
              <a:rPr lang="en-US" i="1" dirty="0" smtClean="0"/>
              <a:t>grenade</a:t>
            </a:r>
            <a:r>
              <a:rPr lang="en-US" dirty="0" smtClean="0"/>
              <a:t> </a:t>
            </a:r>
            <a:endParaRPr lang="en-US" dirty="0"/>
          </a:p>
        </p:txBody>
      </p:sp>
      <p:sp>
        <p:nvSpPr>
          <p:cNvPr id="16" name="Rectangle 15"/>
          <p:cNvSpPr/>
          <p:nvPr/>
        </p:nvSpPr>
        <p:spPr>
          <a:xfrm>
            <a:off x="6877883" y="3789438"/>
            <a:ext cx="1059906" cy="369332"/>
          </a:xfrm>
          <a:prstGeom prst="rect">
            <a:avLst/>
          </a:prstGeom>
        </p:spPr>
        <p:txBody>
          <a:bodyPr wrap="none">
            <a:spAutoFit/>
          </a:bodyPr>
          <a:lstStyle/>
          <a:p>
            <a:r>
              <a:rPr lang="en-US" i="1" dirty="0" smtClean="0"/>
              <a:t>backpack</a:t>
            </a:r>
            <a:endParaRPr lang="en-US" dirty="0"/>
          </a:p>
        </p:txBody>
      </p:sp>
      <p:sp>
        <p:nvSpPr>
          <p:cNvPr id="17" name="Rectangle 16"/>
          <p:cNvSpPr/>
          <p:nvPr/>
        </p:nvSpPr>
        <p:spPr>
          <a:xfrm>
            <a:off x="5754176" y="4584656"/>
            <a:ext cx="784189" cy="369332"/>
          </a:xfrm>
          <a:prstGeom prst="rect">
            <a:avLst/>
          </a:prstGeom>
        </p:spPr>
        <p:txBody>
          <a:bodyPr wrap="none">
            <a:spAutoFit/>
          </a:bodyPr>
          <a:lstStyle/>
          <a:p>
            <a:r>
              <a:rPr lang="en-US" i="1" dirty="0" err="1" smtClean="0"/>
              <a:t>smush</a:t>
            </a:r>
            <a:endParaRPr lang="en-US" dirty="0"/>
          </a:p>
        </p:txBody>
      </p:sp>
      <p:sp>
        <p:nvSpPr>
          <p:cNvPr id="18" name="Rectangle 17"/>
          <p:cNvSpPr/>
          <p:nvPr/>
        </p:nvSpPr>
        <p:spPr>
          <a:xfrm>
            <a:off x="5788830" y="4175950"/>
            <a:ext cx="617220" cy="369332"/>
          </a:xfrm>
          <a:prstGeom prst="rect">
            <a:avLst/>
          </a:prstGeom>
        </p:spPr>
        <p:txBody>
          <a:bodyPr wrap="none">
            <a:spAutoFit/>
          </a:bodyPr>
          <a:lstStyle/>
          <a:p>
            <a:r>
              <a:rPr lang="en-US" i="1" dirty="0" smtClean="0"/>
              <a:t>GFA</a:t>
            </a:r>
            <a:r>
              <a:rPr lang="en-US" dirty="0" smtClean="0"/>
              <a:t> </a:t>
            </a:r>
            <a:endParaRPr lang="en-US" dirty="0"/>
          </a:p>
        </p:txBody>
      </p:sp>
      <p:sp>
        <p:nvSpPr>
          <p:cNvPr id="19" name="Rectangle 18"/>
          <p:cNvSpPr/>
          <p:nvPr/>
        </p:nvSpPr>
        <p:spPr>
          <a:xfrm>
            <a:off x="1705495" y="5188985"/>
            <a:ext cx="4572000" cy="369332"/>
          </a:xfrm>
          <a:prstGeom prst="rect">
            <a:avLst/>
          </a:prstGeom>
        </p:spPr>
        <p:txBody>
          <a:bodyPr>
            <a:spAutoFit/>
          </a:bodyPr>
          <a:lstStyle/>
          <a:p>
            <a:r>
              <a:rPr lang="en-US" i="1" dirty="0" smtClean="0"/>
              <a:t>relationship routines</a:t>
            </a:r>
            <a:endParaRPr lang="en-US" i="1" dirty="0"/>
          </a:p>
        </p:txBody>
      </p:sp>
      <p:sp>
        <p:nvSpPr>
          <p:cNvPr id="20" name="Rectangle 19"/>
          <p:cNvSpPr/>
          <p:nvPr/>
        </p:nvSpPr>
        <p:spPr>
          <a:xfrm>
            <a:off x="467544" y="1228545"/>
            <a:ext cx="2189958" cy="369332"/>
          </a:xfrm>
          <a:prstGeom prst="rect">
            <a:avLst/>
          </a:prstGeom>
        </p:spPr>
        <p:txBody>
          <a:bodyPr wrap="none">
            <a:spAutoFit/>
          </a:bodyPr>
          <a:lstStyle/>
          <a:p>
            <a:r>
              <a:rPr lang="en-US" b="1" dirty="0" smtClean="0"/>
              <a:t>Relationship cultures</a:t>
            </a:r>
            <a:endParaRPr lang="en-US" b="1" dirty="0"/>
          </a:p>
        </p:txBody>
      </p:sp>
    </p:spTree>
    <p:extLst>
      <p:ext uri="{BB962C8B-B14F-4D97-AF65-F5344CB8AC3E}">
        <p14:creationId xmlns:p14="http://schemas.microsoft.com/office/powerpoint/2010/main" val="189507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fade">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P spid="18"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836712"/>
            <a:ext cx="5448300" cy="2381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51520" y="180022"/>
            <a:ext cx="4457054" cy="369332"/>
          </a:xfrm>
          <a:prstGeom prst="rect">
            <a:avLst/>
          </a:prstGeom>
        </p:spPr>
        <p:txBody>
          <a:bodyPr wrap="none">
            <a:spAutoFit/>
          </a:bodyPr>
          <a:lstStyle/>
          <a:p>
            <a:r>
              <a:rPr lang="en-US" b="1" dirty="0" smtClean="0"/>
              <a:t>3. Conflict and Interpersonal Communication</a:t>
            </a:r>
            <a:endParaRPr lang="en-US" b="1" dirty="0"/>
          </a:p>
        </p:txBody>
      </p:sp>
      <p:sp>
        <p:nvSpPr>
          <p:cNvPr id="5" name="Rectangle 4"/>
          <p:cNvSpPr/>
          <p:nvPr/>
        </p:nvSpPr>
        <p:spPr>
          <a:xfrm>
            <a:off x="5742330" y="384909"/>
            <a:ext cx="3222158" cy="2954655"/>
          </a:xfrm>
          <a:prstGeom prst="rect">
            <a:avLst/>
          </a:prstGeom>
        </p:spPr>
        <p:txBody>
          <a:bodyPr wrap="square">
            <a:spAutoFit/>
          </a:bodyPr>
          <a:lstStyle/>
          <a:p>
            <a:r>
              <a:rPr lang="en-US" b="1" dirty="0" smtClean="0"/>
              <a:t>Practice:</a:t>
            </a:r>
          </a:p>
          <a:p>
            <a:pPr>
              <a:lnSpc>
                <a:spcPct val="150000"/>
              </a:lnSpc>
            </a:pPr>
            <a:r>
              <a:rPr lang="en-US" sz="1600" dirty="0" smtClean="0"/>
              <a:t>1. Which conflict management  </a:t>
            </a:r>
          </a:p>
          <a:p>
            <a:pPr>
              <a:lnSpc>
                <a:spcPct val="150000"/>
              </a:lnSpc>
            </a:pPr>
            <a:r>
              <a:rPr lang="en-US" sz="1600" dirty="0"/>
              <a:t> </a:t>
            </a:r>
            <a:r>
              <a:rPr lang="en-US" sz="1600" dirty="0" smtClean="0"/>
              <a:t>    style, from the five discussed, </a:t>
            </a:r>
          </a:p>
          <a:p>
            <a:pPr>
              <a:lnSpc>
                <a:spcPct val="150000"/>
              </a:lnSpc>
            </a:pPr>
            <a:r>
              <a:rPr lang="en-US" sz="1600" dirty="0" smtClean="0"/>
              <a:t>     would you use in this situation?</a:t>
            </a:r>
          </a:p>
          <a:p>
            <a:pPr>
              <a:lnSpc>
                <a:spcPct val="150000"/>
              </a:lnSpc>
            </a:pPr>
            <a:r>
              <a:rPr lang="en-US" sz="1600" dirty="0" smtClean="0"/>
              <a:t>2. What are the potential strengths </a:t>
            </a:r>
          </a:p>
          <a:p>
            <a:pPr>
              <a:lnSpc>
                <a:spcPct val="150000"/>
              </a:lnSpc>
            </a:pPr>
            <a:r>
              <a:rPr lang="en-US" sz="1600" dirty="0" smtClean="0"/>
              <a:t>      of using this style?</a:t>
            </a:r>
          </a:p>
          <a:p>
            <a:pPr>
              <a:lnSpc>
                <a:spcPct val="150000"/>
              </a:lnSpc>
            </a:pPr>
            <a:r>
              <a:rPr lang="en-US" sz="1600" dirty="0" smtClean="0"/>
              <a:t>3. What are the potential </a:t>
            </a:r>
          </a:p>
          <a:p>
            <a:pPr>
              <a:lnSpc>
                <a:spcPct val="150000"/>
              </a:lnSpc>
            </a:pPr>
            <a:r>
              <a:rPr lang="en-US" sz="1600" dirty="0" smtClean="0"/>
              <a:t>     weaknesses of using this style?</a:t>
            </a:r>
            <a:endParaRPr lang="en-US" sz="1600" dirty="0"/>
          </a:p>
        </p:txBody>
      </p:sp>
      <p:sp>
        <p:nvSpPr>
          <p:cNvPr id="9" name="Rounded Rectangle 8"/>
          <p:cNvSpPr/>
          <p:nvPr/>
        </p:nvSpPr>
        <p:spPr>
          <a:xfrm>
            <a:off x="249421" y="3861048"/>
            <a:ext cx="8715067" cy="207632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Scenario 1: Noise and having guests. Your roommate has a job waiting tables and gets home around midnight on Thursday nights. She often brings a couple friends from work home with her. They watch television, listen to music, or play video games and talk and laugh. You have an 8 a.m. class on Friday mornings and are usually asleep when she returns. Last Friday, you talked to her and asked her to keep it down in the future. Tonight, their noise has woken you up and you can’t get back to sleep.</a:t>
            </a:r>
          </a:p>
          <a:p>
            <a:pPr algn="ctr"/>
            <a:endParaRPr lang="en-US" dirty="0"/>
          </a:p>
        </p:txBody>
      </p:sp>
      <p:sp>
        <p:nvSpPr>
          <p:cNvPr id="11" name="Rounded Rectangle 10"/>
          <p:cNvSpPr/>
          <p:nvPr/>
        </p:nvSpPr>
        <p:spPr>
          <a:xfrm>
            <a:off x="228977" y="3861048"/>
            <a:ext cx="8715067" cy="207632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solidFill>
                <a:schemeClr val="tx1"/>
              </a:solidFill>
            </a:endParaRPr>
          </a:p>
          <a:p>
            <a:r>
              <a:rPr lang="en-US" dirty="0" smtClean="0">
                <a:solidFill>
                  <a:schemeClr val="tx1"/>
                </a:solidFill>
              </a:rPr>
              <a:t>Scenario 2: Neatness. Your college dorm has bunk beds, and your roommate takes a lot of time making his bed (the bottom bunk) each morning. He has told you that he doesn’t want anyone sitting on or sleeping in his bed when he is not in the room. While he is away for the weekend, your friend comes to visit and sits on the bottom bunk bed. You tell him what your roommate said, and you try to fix the bed back before he returns to the dorm. When he returns, he notices that his bed has been disturbed and he confronts you about it.</a:t>
            </a:r>
          </a:p>
          <a:p>
            <a:endParaRPr lang="en-US" dirty="0" smtClean="0">
              <a:solidFill>
                <a:schemeClr val="tx1"/>
              </a:solidFill>
            </a:endParaRPr>
          </a:p>
        </p:txBody>
      </p:sp>
      <p:sp>
        <p:nvSpPr>
          <p:cNvPr id="12" name="TextBox 11"/>
          <p:cNvSpPr txBox="1"/>
          <p:nvPr/>
        </p:nvSpPr>
        <p:spPr>
          <a:xfrm>
            <a:off x="5220072" y="6157126"/>
            <a:ext cx="3744416" cy="369332"/>
          </a:xfrm>
          <a:prstGeom prst="rect">
            <a:avLst/>
          </a:prstGeom>
          <a:noFill/>
        </p:spPr>
        <p:txBody>
          <a:bodyPr wrap="square" rtlCol="0">
            <a:spAutoFit/>
          </a:bodyPr>
          <a:lstStyle/>
          <a:p>
            <a:r>
              <a:rPr lang="en-US" dirty="0" smtClean="0"/>
              <a:t>See: </a:t>
            </a:r>
            <a:r>
              <a:rPr lang="en-US" b="1" dirty="0" smtClean="0"/>
              <a:t>Dealing with Conflict </a:t>
            </a:r>
            <a:r>
              <a:rPr lang="en-US" dirty="0" smtClean="0"/>
              <a:t>pdf online</a:t>
            </a:r>
            <a:endParaRPr lang="en-US" dirty="0"/>
          </a:p>
        </p:txBody>
      </p:sp>
      <p:sp>
        <p:nvSpPr>
          <p:cNvPr id="13" name="Rectangle 12"/>
          <p:cNvSpPr/>
          <p:nvPr/>
        </p:nvSpPr>
        <p:spPr>
          <a:xfrm>
            <a:off x="683568" y="3140968"/>
            <a:ext cx="4896544" cy="369332"/>
          </a:xfrm>
          <a:prstGeom prst="rect">
            <a:avLst/>
          </a:prstGeom>
        </p:spPr>
        <p:txBody>
          <a:bodyPr wrap="square">
            <a:spAutoFit/>
          </a:bodyPr>
          <a:lstStyle/>
          <a:p>
            <a:r>
              <a:rPr lang="en-US" i="1" dirty="0" smtClean="0"/>
              <a:t>Five Styles of Interpersonal Conflict Management</a:t>
            </a:r>
          </a:p>
        </p:txBody>
      </p:sp>
    </p:spTree>
    <p:extLst>
      <p:ext uri="{BB962C8B-B14F-4D97-AF65-F5344CB8AC3E}">
        <p14:creationId xmlns:p14="http://schemas.microsoft.com/office/powerpoint/2010/main" val="51284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1" grpId="0" animBg="1"/>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2613" y="836712"/>
            <a:ext cx="4628190" cy="369332"/>
          </a:xfrm>
          <a:prstGeom prst="rect">
            <a:avLst/>
          </a:prstGeom>
        </p:spPr>
        <p:txBody>
          <a:bodyPr wrap="none">
            <a:spAutoFit/>
          </a:bodyPr>
          <a:lstStyle/>
          <a:p>
            <a:r>
              <a:rPr lang="en-US" b="1" dirty="0" smtClean="0"/>
              <a:t>4. Emotions and Interpersonal Communication</a:t>
            </a:r>
            <a:endParaRPr lang="en-US" b="1" dirty="0"/>
          </a:p>
        </p:txBody>
      </p:sp>
      <p:sp>
        <p:nvSpPr>
          <p:cNvPr id="5" name="Rectangle 4"/>
          <p:cNvSpPr/>
          <p:nvPr/>
        </p:nvSpPr>
        <p:spPr>
          <a:xfrm>
            <a:off x="826325" y="1854116"/>
            <a:ext cx="7488832" cy="646331"/>
          </a:xfrm>
          <a:prstGeom prst="rect">
            <a:avLst/>
          </a:prstGeom>
        </p:spPr>
        <p:txBody>
          <a:bodyPr wrap="square">
            <a:spAutoFit/>
          </a:bodyPr>
          <a:lstStyle/>
          <a:p>
            <a:r>
              <a:rPr lang="en-US" b="1" dirty="0" smtClean="0"/>
              <a:t>Emotions</a:t>
            </a:r>
            <a:r>
              <a:rPr lang="en-US" dirty="0" smtClean="0"/>
              <a:t> are physiological, behavioral, and/or communicative reactions to stimuli that are cognitively processed and experienced as emotional.</a:t>
            </a:r>
            <a:endParaRPr lang="en-US" dirty="0"/>
          </a:p>
        </p:txBody>
      </p:sp>
      <p:sp>
        <p:nvSpPr>
          <p:cNvPr id="6" name="Rectangle 5"/>
          <p:cNvSpPr/>
          <p:nvPr/>
        </p:nvSpPr>
        <p:spPr>
          <a:xfrm>
            <a:off x="970341" y="2934236"/>
            <a:ext cx="1853952" cy="369332"/>
          </a:xfrm>
          <a:prstGeom prst="rect">
            <a:avLst/>
          </a:prstGeom>
        </p:spPr>
        <p:txBody>
          <a:bodyPr wrap="square">
            <a:spAutoFit/>
          </a:bodyPr>
          <a:lstStyle/>
          <a:p>
            <a:r>
              <a:rPr lang="en-US" i="1" dirty="0"/>
              <a:t>p</a:t>
            </a:r>
            <a:r>
              <a:rPr lang="en-US" i="1" dirty="0" smtClean="0"/>
              <a:t>rimary emotions</a:t>
            </a:r>
            <a:endParaRPr lang="en-US" i="1" dirty="0"/>
          </a:p>
        </p:txBody>
      </p:sp>
      <p:sp>
        <p:nvSpPr>
          <p:cNvPr id="7" name="Rectangle 6"/>
          <p:cNvSpPr/>
          <p:nvPr/>
        </p:nvSpPr>
        <p:spPr>
          <a:xfrm>
            <a:off x="2986565" y="2944623"/>
            <a:ext cx="4396332" cy="369332"/>
          </a:xfrm>
          <a:prstGeom prst="rect">
            <a:avLst/>
          </a:prstGeom>
        </p:spPr>
        <p:txBody>
          <a:bodyPr wrap="none">
            <a:spAutoFit/>
          </a:bodyPr>
          <a:lstStyle/>
          <a:p>
            <a:r>
              <a:rPr lang="en-US" dirty="0" smtClean="0"/>
              <a:t>joy, distress, anger, fear, surprise, and disgust</a:t>
            </a:r>
            <a:endParaRPr lang="en-US" dirty="0"/>
          </a:p>
        </p:txBody>
      </p:sp>
      <p:sp>
        <p:nvSpPr>
          <p:cNvPr id="8" name="Rectangle 7"/>
          <p:cNvSpPr/>
          <p:nvPr/>
        </p:nvSpPr>
        <p:spPr>
          <a:xfrm>
            <a:off x="970341" y="3933056"/>
            <a:ext cx="2085058" cy="369332"/>
          </a:xfrm>
          <a:prstGeom prst="rect">
            <a:avLst/>
          </a:prstGeom>
        </p:spPr>
        <p:txBody>
          <a:bodyPr wrap="none">
            <a:spAutoFit/>
          </a:bodyPr>
          <a:lstStyle/>
          <a:p>
            <a:r>
              <a:rPr lang="en-US" i="1" dirty="0"/>
              <a:t>s</a:t>
            </a:r>
            <a:r>
              <a:rPr lang="en-US" i="1" dirty="0" smtClean="0"/>
              <a:t>econdary emotions</a:t>
            </a:r>
            <a:endParaRPr lang="en-US" i="1" dirty="0"/>
          </a:p>
        </p:txBody>
      </p:sp>
      <p:sp>
        <p:nvSpPr>
          <p:cNvPr id="9" name="Rectangle 8"/>
          <p:cNvSpPr/>
          <p:nvPr/>
        </p:nvSpPr>
        <p:spPr>
          <a:xfrm>
            <a:off x="3056658" y="3933056"/>
            <a:ext cx="5834563" cy="369332"/>
          </a:xfrm>
          <a:prstGeom prst="rect">
            <a:avLst/>
          </a:prstGeom>
        </p:spPr>
        <p:txBody>
          <a:bodyPr wrap="square">
            <a:spAutoFit/>
          </a:bodyPr>
          <a:lstStyle/>
          <a:p>
            <a:r>
              <a:rPr lang="en-US" dirty="0" smtClean="0"/>
              <a:t>love, guilt, shame, embarrassment, pride, envy, and jealousy</a:t>
            </a:r>
            <a:endParaRPr lang="en-US" dirty="0"/>
          </a:p>
        </p:txBody>
      </p:sp>
    </p:spTree>
    <p:extLst>
      <p:ext uri="{BB962C8B-B14F-4D97-AF65-F5344CB8AC3E}">
        <p14:creationId xmlns:p14="http://schemas.microsoft.com/office/powerpoint/2010/main" val="1967075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07904" y="486655"/>
            <a:ext cx="1985159" cy="369332"/>
          </a:xfrm>
          <a:prstGeom prst="rect">
            <a:avLst/>
          </a:prstGeom>
        </p:spPr>
        <p:txBody>
          <a:bodyPr wrap="none">
            <a:spAutoFit/>
          </a:bodyPr>
          <a:lstStyle/>
          <a:p>
            <a:r>
              <a:rPr lang="en-US" i="1" dirty="0"/>
              <a:t>a</a:t>
            </a:r>
            <a:r>
              <a:rPr lang="en-US" i="1" dirty="0" smtClean="0"/>
              <a:t>ttachment</a:t>
            </a:r>
            <a:r>
              <a:rPr lang="en-US" b="1" i="1" dirty="0" smtClean="0"/>
              <a:t> </a:t>
            </a:r>
            <a:r>
              <a:rPr lang="en-US" i="1" dirty="0" smtClean="0"/>
              <a:t>theory </a:t>
            </a:r>
            <a:endParaRPr lang="en-US" i="1" dirty="0"/>
          </a:p>
        </p:txBody>
      </p:sp>
      <p:sp>
        <p:nvSpPr>
          <p:cNvPr id="5" name="Rectangle 4"/>
          <p:cNvSpPr/>
          <p:nvPr/>
        </p:nvSpPr>
        <p:spPr>
          <a:xfrm>
            <a:off x="6444208" y="332656"/>
            <a:ext cx="1120756" cy="1338828"/>
          </a:xfrm>
          <a:prstGeom prst="rect">
            <a:avLst/>
          </a:prstGeom>
        </p:spPr>
        <p:txBody>
          <a:bodyPr wrap="none">
            <a:spAutoFit/>
          </a:bodyPr>
          <a:lstStyle/>
          <a:p>
            <a:pPr>
              <a:lnSpc>
                <a:spcPct val="150000"/>
              </a:lnSpc>
            </a:pPr>
            <a:r>
              <a:rPr lang="en-US" dirty="0" smtClean="0"/>
              <a:t>- secure </a:t>
            </a:r>
          </a:p>
          <a:p>
            <a:pPr>
              <a:lnSpc>
                <a:spcPct val="150000"/>
              </a:lnSpc>
            </a:pPr>
            <a:r>
              <a:rPr lang="en-US" dirty="0" smtClean="0"/>
              <a:t>- avoidant</a:t>
            </a:r>
          </a:p>
          <a:p>
            <a:pPr>
              <a:lnSpc>
                <a:spcPct val="150000"/>
              </a:lnSpc>
            </a:pPr>
            <a:r>
              <a:rPr lang="en-US" dirty="0" smtClean="0"/>
              <a:t>- anxious </a:t>
            </a:r>
            <a:endParaRPr lang="en-US" dirty="0"/>
          </a:p>
        </p:txBody>
      </p:sp>
      <p:sp>
        <p:nvSpPr>
          <p:cNvPr id="6" name="Rectangle 5"/>
          <p:cNvSpPr/>
          <p:nvPr/>
        </p:nvSpPr>
        <p:spPr>
          <a:xfrm>
            <a:off x="573799" y="476672"/>
            <a:ext cx="2563459" cy="369332"/>
          </a:xfrm>
          <a:prstGeom prst="rect">
            <a:avLst/>
          </a:prstGeom>
        </p:spPr>
        <p:txBody>
          <a:bodyPr wrap="none">
            <a:spAutoFit/>
          </a:bodyPr>
          <a:lstStyle/>
          <a:p>
            <a:r>
              <a:rPr lang="en-US" b="1" dirty="0" smtClean="0"/>
              <a:t>*Evolution and Emotions</a:t>
            </a:r>
            <a:endParaRPr lang="en-US" b="1" dirty="0"/>
          </a:p>
        </p:txBody>
      </p:sp>
      <p:sp>
        <p:nvSpPr>
          <p:cNvPr id="7" name="Rectangle 6"/>
          <p:cNvSpPr/>
          <p:nvPr/>
        </p:nvSpPr>
        <p:spPr>
          <a:xfrm>
            <a:off x="573799" y="1772816"/>
            <a:ext cx="2363789" cy="369332"/>
          </a:xfrm>
          <a:prstGeom prst="rect">
            <a:avLst/>
          </a:prstGeom>
        </p:spPr>
        <p:txBody>
          <a:bodyPr wrap="none">
            <a:spAutoFit/>
          </a:bodyPr>
          <a:lstStyle/>
          <a:p>
            <a:r>
              <a:rPr lang="en-US" b="1" dirty="0" smtClean="0"/>
              <a:t>*Culture and Emotions</a:t>
            </a:r>
            <a:endParaRPr lang="en-US" b="1" dirty="0"/>
          </a:p>
        </p:txBody>
      </p:sp>
      <p:sp>
        <p:nvSpPr>
          <p:cNvPr id="9" name="Rectangle 8"/>
          <p:cNvSpPr/>
          <p:nvPr/>
        </p:nvSpPr>
        <p:spPr>
          <a:xfrm>
            <a:off x="3707904" y="1680483"/>
            <a:ext cx="1638888" cy="923330"/>
          </a:xfrm>
          <a:prstGeom prst="rect">
            <a:avLst/>
          </a:prstGeom>
        </p:spPr>
        <p:txBody>
          <a:bodyPr wrap="square">
            <a:spAutoFit/>
          </a:bodyPr>
          <a:lstStyle/>
          <a:p>
            <a:pPr>
              <a:lnSpc>
                <a:spcPct val="150000"/>
              </a:lnSpc>
            </a:pPr>
            <a:r>
              <a:rPr lang="en-US" i="1" dirty="0"/>
              <a:t>s</a:t>
            </a:r>
            <a:r>
              <a:rPr lang="en-US" i="1" dirty="0" smtClean="0"/>
              <a:t>ocial norms</a:t>
            </a:r>
          </a:p>
          <a:p>
            <a:pPr>
              <a:lnSpc>
                <a:spcPct val="150000"/>
              </a:lnSpc>
            </a:pPr>
            <a:r>
              <a:rPr lang="en-US" i="1" dirty="0" smtClean="0"/>
              <a:t>display rules</a:t>
            </a:r>
            <a:endParaRPr lang="en-US" i="1" dirty="0"/>
          </a:p>
        </p:txBody>
      </p:sp>
      <p:sp>
        <p:nvSpPr>
          <p:cNvPr id="10" name="Rectangle 9"/>
          <p:cNvSpPr/>
          <p:nvPr/>
        </p:nvSpPr>
        <p:spPr>
          <a:xfrm>
            <a:off x="573799" y="2924944"/>
            <a:ext cx="2257990" cy="369332"/>
          </a:xfrm>
          <a:prstGeom prst="rect">
            <a:avLst/>
          </a:prstGeom>
        </p:spPr>
        <p:txBody>
          <a:bodyPr wrap="none">
            <a:spAutoFit/>
          </a:bodyPr>
          <a:lstStyle/>
          <a:p>
            <a:r>
              <a:rPr lang="en-US" b="1" dirty="0" smtClean="0"/>
              <a:t>*Expressing Emotions</a:t>
            </a:r>
            <a:endParaRPr lang="en-US" b="1" dirty="0"/>
          </a:p>
        </p:txBody>
      </p:sp>
      <p:sp>
        <p:nvSpPr>
          <p:cNvPr id="11" name="Rectangle 10"/>
          <p:cNvSpPr/>
          <p:nvPr/>
        </p:nvSpPr>
        <p:spPr>
          <a:xfrm>
            <a:off x="3707904" y="2924944"/>
            <a:ext cx="1749829" cy="369332"/>
          </a:xfrm>
          <a:prstGeom prst="rect">
            <a:avLst/>
          </a:prstGeom>
        </p:spPr>
        <p:txBody>
          <a:bodyPr wrap="square">
            <a:spAutoFit/>
          </a:bodyPr>
          <a:lstStyle/>
          <a:p>
            <a:r>
              <a:rPr lang="en-US" i="1" dirty="0"/>
              <a:t>e</a:t>
            </a:r>
            <a:r>
              <a:rPr lang="en-US" i="1" dirty="0" smtClean="0"/>
              <a:t>motion</a:t>
            </a:r>
            <a:r>
              <a:rPr lang="en-US" dirty="0" smtClean="0"/>
              <a:t> sharing</a:t>
            </a:r>
            <a:endParaRPr lang="en-US" dirty="0"/>
          </a:p>
        </p:txBody>
      </p:sp>
      <p:sp>
        <p:nvSpPr>
          <p:cNvPr id="12" name="Rectangle 11"/>
          <p:cNvSpPr/>
          <p:nvPr/>
        </p:nvSpPr>
        <p:spPr>
          <a:xfrm>
            <a:off x="573799" y="3982471"/>
            <a:ext cx="4037452" cy="369332"/>
          </a:xfrm>
          <a:prstGeom prst="rect">
            <a:avLst/>
          </a:prstGeom>
        </p:spPr>
        <p:txBody>
          <a:bodyPr wrap="none">
            <a:spAutoFit/>
          </a:bodyPr>
          <a:lstStyle/>
          <a:p>
            <a:r>
              <a:rPr lang="en-US" b="1" dirty="0" smtClean="0"/>
              <a:t>*Managing and Responding to Emotions</a:t>
            </a:r>
            <a:endParaRPr lang="en-US" b="1" dirty="0"/>
          </a:p>
        </p:txBody>
      </p:sp>
      <p:sp>
        <p:nvSpPr>
          <p:cNvPr id="13" name="Rectangle 12"/>
          <p:cNvSpPr/>
          <p:nvPr/>
        </p:nvSpPr>
        <p:spPr>
          <a:xfrm>
            <a:off x="4917530" y="3981944"/>
            <a:ext cx="2290716" cy="369332"/>
          </a:xfrm>
          <a:prstGeom prst="rect">
            <a:avLst/>
          </a:prstGeom>
        </p:spPr>
        <p:txBody>
          <a:bodyPr wrap="square">
            <a:spAutoFit/>
          </a:bodyPr>
          <a:lstStyle/>
          <a:p>
            <a:r>
              <a:rPr lang="en-US" i="1" dirty="0"/>
              <a:t>e</a:t>
            </a:r>
            <a:r>
              <a:rPr lang="en-US" i="1" dirty="0" smtClean="0"/>
              <a:t>motional intelligence</a:t>
            </a:r>
            <a:endParaRPr lang="en-US" i="1" dirty="0"/>
          </a:p>
        </p:txBody>
      </p:sp>
    </p:spTree>
    <p:extLst>
      <p:ext uri="{BB962C8B-B14F-4D97-AF65-F5344CB8AC3E}">
        <p14:creationId xmlns:p14="http://schemas.microsoft.com/office/powerpoint/2010/main" val="1721447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0" grpId="0"/>
      <p:bldP spid="11" grpId="0"/>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332656"/>
            <a:ext cx="7488832" cy="369332"/>
          </a:xfrm>
          <a:prstGeom prst="rect">
            <a:avLst/>
          </a:prstGeom>
        </p:spPr>
        <p:txBody>
          <a:bodyPr wrap="square">
            <a:spAutoFit/>
          </a:bodyPr>
          <a:lstStyle/>
          <a:p>
            <a:r>
              <a:rPr lang="en-US" b="1" dirty="0" smtClean="0"/>
              <a:t>5. Self-Disclosure and Interpersonal Communication</a:t>
            </a:r>
            <a:endParaRPr lang="en-US" b="1" dirty="0"/>
          </a:p>
        </p:txBody>
      </p:sp>
      <p:pic>
        <p:nvPicPr>
          <p:cNvPr id="3076" name="Picture 4" descr="http://2012books.lardbucket.org/books/a-primer-on-communication-studies/section_06/c4ffc28845c5afdb62e947b720f694e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9912" y="956761"/>
            <a:ext cx="1584176" cy="11881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20777" y="983098"/>
            <a:ext cx="2664296" cy="369332"/>
          </a:xfrm>
          <a:prstGeom prst="rect">
            <a:avLst/>
          </a:prstGeom>
        </p:spPr>
        <p:txBody>
          <a:bodyPr wrap="square">
            <a:spAutoFit/>
          </a:bodyPr>
          <a:lstStyle/>
          <a:p>
            <a:r>
              <a:rPr lang="en-US" i="1" dirty="0" smtClean="0"/>
              <a:t>- Social penetration theory</a:t>
            </a:r>
            <a:endParaRPr lang="en-US" dirty="0"/>
          </a:p>
        </p:txBody>
      </p:sp>
      <p:sp>
        <p:nvSpPr>
          <p:cNvPr id="6" name="Rectangle 5"/>
          <p:cNvSpPr/>
          <p:nvPr/>
        </p:nvSpPr>
        <p:spPr>
          <a:xfrm>
            <a:off x="520777" y="2492896"/>
            <a:ext cx="2655792" cy="369332"/>
          </a:xfrm>
          <a:prstGeom prst="rect">
            <a:avLst/>
          </a:prstGeom>
        </p:spPr>
        <p:txBody>
          <a:bodyPr wrap="none">
            <a:spAutoFit/>
          </a:bodyPr>
          <a:lstStyle/>
          <a:p>
            <a:r>
              <a:rPr lang="en-US" i="1" dirty="0" smtClean="0"/>
              <a:t>- Social comparison theory</a:t>
            </a:r>
            <a:endParaRPr lang="en-US" i="1" dirty="0"/>
          </a:p>
        </p:txBody>
      </p:sp>
      <p:sp>
        <p:nvSpPr>
          <p:cNvPr id="7" name="Rectangle 6"/>
          <p:cNvSpPr/>
          <p:nvPr/>
        </p:nvSpPr>
        <p:spPr>
          <a:xfrm>
            <a:off x="520777" y="2996952"/>
            <a:ext cx="2482730" cy="369332"/>
          </a:xfrm>
          <a:prstGeom prst="rect">
            <a:avLst/>
          </a:prstGeom>
        </p:spPr>
        <p:txBody>
          <a:bodyPr wrap="square">
            <a:spAutoFit/>
          </a:bodyPr>
          <a:lstStyle/>
          <a:p>
            <a:r>
              <a:rPr lang="en-US" i="1" dirty="0" smtClean="0"/>
              <a:t>- Johari window</a:t>
            </a:r>
            <a:endParaRPr lang="en-US" i="1" dirty="0"/>
          </a:p>
        </p:txBody>
      </p:sp>
      <p:sp>
        <p:nvSpPr>
          <p:cNvPr id="8" name="Rectangle 7"/>
          <p:cNvSpPr/>
          <p:nvPr/>
        </p:nvSpPr>
        <p:spPr>
          <a:xfrm>
            <a:off x="520777" y="3657271"/>
            <a:ext cx="3016595" cy="369332"/>
          </a:xfrm>
          <a:prstGeom prst="rect">
            <a:avLst/>
          </a:prstGeom>
        </p:spPr>
        <p:txBody>
          <a:bodyPr wrap="none">
            <a:spAutoFit/>
          </a:bodyPr>
          <a:lstStyle/>
          <a:p>
            <a:r>
              <a:rPr lang="en-US" b="1" dirty="0" smtClean="0"/>
              <a:t>The Process of Self-Disclosure</a:t>
            </a:r>
            <a:endParaRPr lang="en-US" b="1" dirty="0"/>
          </a:p>
        </p:txBody>
      </p:sp>
      <p:sp>
        <p:nvSpPr>
          <p:cNvPr id="9" name="Rectangle 8"/>
          <p:cNvSpPr/>
          <p:nvPr/>
        </p:nvSpPr>
        <p:spPr>
          <a:xfrm>
            <a:off x="520777" y="4293096"/>
            <a:ext cx="4010329" cy="369332"/>
          </a:xfrm>
          <a:prstGeom prst="rect">
            <a:avLst/>
          </a:prstGeom>
        </p:spPr>
        <p:txBody>
          <a:bodyPr wrap="none">
            <a:spAutoFit/>
          </a:bodyPr>
          <a:lstStyle/>
          <a:p>
            <a:r>
              <a:rPr lang="en-US" b="1" dirty="0" smtClean="0"/>
              <a:t>Effects of Disclosure on the Relationship</a:t>
            </a:r>
            <a:endParaRPr lang="en-US" b="1" dirty="0"/>
          </a:p>
        </p:txBody>
      </p:sp>
      <p:sp>
        <p:nvSpPr>
          <p:cNvPr id="10" name="Rectangle 9"/>
          <p:cNvSpPr/>
          <p:nvPr/>
        </p:nvSpPr>
        <p:spPr>
          <a:xfrm>
            <a:off x="3176569" y="4869160"/>
            <a:ext cx="2434705" cy="369332"/>
          </a:xfrm>
          <a:prstGeom prst="rect">
            <a:avLst/>
          </a:prstGeom>
        </p:spPr>
        <p:txBody>
          <a:bodyPr wrap="none">
            <a:spAutoFit/>
          </a:bodyPr>
          <a:lstStyle/>
          <a:p>
            <a:r>
              <a:rPr lang="en-US" i="1" dirty="0" smtClean="0"/>
              <a:t>dispositional attribution</a:t>
            </a:r>
            <a:endParaRPr lang="en-US" i="1" dirty="0"/>
          </a:p>
        </p:txBody>
      </p:sp>
      <p:sp>
        <p:nvSpPr>
          <p:cNvPr id="11" name="Rectangle 10"/>
          <p:cNvSpPr/>
          <p:nvPr/>
        </p:nvSpPr>
        <p:spPr>
          <a:xfrm>
            <a:off x="3176569" y="5301208"/>
            <a:ext cx="4572000" cy="369332"/>
          </a:xfrm>
          <a:prstGeom prst="rect">
            <a:avLst/>
          </a:prstGeom>
        </p:spPr>
        <p:txBody>
          <a:bodyPr>
            <a:spAutoFit/>
          </a:bodyPr>
          <a:lstStyle/>
          <a:p>
            <a:r>
              <a:rPr lang="en-US" i="1" dirty="0"/>
              <a:t>s</a:t>
            </a:r>
            <a:r>
              <a:rPr lang="en-US" i="1" dirty="0" smtClean="0"/>
              <a:t>ituational attributions</a:t>
            </a:r>
            <a:endParaRPr lang="en-US" i="1" dirty="0"/>
          </a:p>
        </p:txBody>
      </p:sp>
      <p:sp>
        <p:nvSpPr>
          <p:cNvPr id="12" name="Rectangle 11"/>
          <p:cNvSpPr/>
          <p:nvPr/>
        </p:nvSpPr>
        <p:spPr>
          <a:xfrm>
            <a:off x="3157203" y="5733256"/>
            <a:ext cx="2646040" cy="369332"/>
          </a:xfrm>
          <a:prstGeom prst="rect">
            <a:avLst/>
          </a:prstGeom>
        </p:spPr>
        <p:txBody>
          <a:bodyPr wrap="square">
            <a:spAutoFit/>
          </a:bodyPr>
          <a:lstStyle/>
          <a:p>
            <a:r>
              <a:rPr lang="en-US" i="1" dirty="0"/>
              <a:t>i</a:t>
            </a:r>
            <a:r>
              <a:rPr lang="en-US" i="1" dirty="0" smtClean="0"/>
              <a:t>nterpersonal attributions</a:t>
            </a:r>
            <a:endParaRPr lang="en-US" i="1" dirty="0"/>
          </a:p>
        </p:txBody>
      </p:sp>
      <p:sp>
        <p:nvSpPr>
          <p:cNvPr id="13" name="Rectangle 12"/>
          <p:cNvSpPr/>
          <p:nvPr/>
        </p:nvSpPr>
        <p:spPr>
          <a:xfrm>
            <a:off x="3802636" y="3657271"/>
            <a:ext cx="4307974" cy="369332"/>
          </a:xfrm>
          <a:prstGeom prst="rect">
            <a:avLst/>
          </a:prstGeom>
        </p:spPr>
        <p:txBody>
          <a:bodyPr wrap="none">
            <a:spAutoFit/>
          </a:bodyPr>
          <a:lstStyle/>
          <a:p>
            <a:r>
              <a:rPr lang="en-US" i="1" dirty="0" smtClean="0"/>
              <a:t>observations, thoughts, feelings, and needs.</a:t>
            </a:r>
            <a:endParaRPr lang="en-US" i="1" dirty="0"/>
          </a:p>
        </p:txBody>
      </p:sp>
    </p:spTree>
    <p:extLst>
      <p:ext uri="{BB962C8B-B14F-4D97-AF65-F5344CB8AC3E}">
        <p14:creationId xmlns:p14="http://schemas.microsoft.com/office/powerpoint/2010/main" val="3412020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6"/>
                                        </p:tgtEl>
                                        <p:attrNameLst>
                                          <p:attrName>style.visibility</p:attrName>
                                        </p:attrNameLst>
                                      </p:cBhvr>
                                      <p:to>
                                        <p:strVal val="visible"/>
                                      </p:to>
                                    </p:set>
                                    <p:animEffect transition="in" filter="fade">
                                      <p:cBhvr>
                                        <p:cTn id="12" dur="500"/>
                                        <p:tgtEl>
                                          <p:spTgt spid="307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557</Words>
  <Application>Microsoft Office PowerPoint</Application>
  <PresentationFormat>On-screen Show (4:3)</PresentationFormat>
  <Paragraphs>69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Interpersonal communication  The process of exchanging messages between people whose lives mutually influence one another in unique ways in relation to social and cultural norms. is the process of exchanging messages between people whose lives mutually influence one another in unique ways in relation to social and cultural norms.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Interpersonal communication  The process of exchanging messages between people whose lives mutually influence one another in unique ways in relation to social and cultural norms. is the process of exchanging messages between people whose lives mutually influence one another in unique ways in relation to social and cultural norms. </dc:title>
  <dc:creator>Administrator</dc:creator>
  <cp:lastModifiedBy>Administrator</cp:lastModifiedBy>
  <cp:revision>9</cp:revision>
  <dcterms:created xsi:type="dcterms:W3CDTF">2015-08-30T00:12:37Z</dcterms:created>
  <dcterms:modified xsi:type="dcterms:W3CDTF">2015-08-30T01:35:50Z</dcterms:modified>
</cp:coreProperties>
</file>