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5" r:id="rId9"/>
    <p:sldId id="262" r:id="rId10"/>
    <p:sldId id="263" r:id="rId11"/>
    <p:sldId id="266" r:id="rId12"/>
    <p:sldId id="267" r:id="rId13"/>
    <p:sldId id="268" r:id="rId1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ltLang="ko-KR" smtClean="0"/>
              <a:t>Click to edit Master subtitle style</a:t>
            </a:r>
            <a:endParaRPr kumimoji="0" lang="en-US"/>
          </a:p>
        </p:txBody>
      </p:sp>
      <p:sp>
        <p:nvSpPr>
          <p:cNvPr id="28" name="Date Placeholder 27"/>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17" name="Footer Placeholder 16"/>
          <p:cNvSpPr>
            <a:spLocks noGrp="1"/>
          </p:cNvSpPr>
          <p:nvPr>
            <p:ph type="ftr" sz="quarter" idx="11"/>
          </p:nvPr>
        </p:nvSpPr>
        <p:spPr/>
        <p:txBody>
          <a:bodyPr/>
          <a:lstStyle/>
          <a:p>
            <a:endParaRPr lang="ko-KR" alt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82F2A94-8E84-4672-B1C0-4235E15A9BAC}" type="slidenum">
              <a:rPr lang="ko-KR" altLang="en-US" smtClean="0"/>
              <a:t>‹#›</a:t>
            </a:fld>
            <a:endParaRPr lang="ko-KR" alt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ltLang="ko-K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82F2A94-8E84-4672-B1C0-4235E15A9BAC}"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ltLang="ko-KR"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4" name="Date Placeholder 3"/>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82F2A94-8E84-4672-B1C0-4235E15A9BAC}" type="slidenum">
              <a:rPr lang="ko-KR" altLang="en-US" smtClean="0"/>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4" name="Date Placeholder 3"/>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82F2A94-8E84-4672-B1C0-4235E15A9BAC}" type="slidenum">
              <a:rPr lang="ko-KR" altLang="en-US" smtClean="0"/>
              <a:t>‹#›</a:t>
            </a:fld>
            <a:endParaRPr lang="ko-KR" alt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ltLang="ko-KR" smtClean="0"/>
              <a:t>Click to edit Master text styles</a:t>
            </a:r>
          </a:p>
        </p:txBody>
      </p:sp>
      <p:sp>
        <p:nvSpPr>
          <p:cNvPr id="4" name="Date Placeholder 3"/>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5" name="Footer Placeholder 4"/>
          <p:cNvSpPr>
            <a:spLocks noGrp="1"/>
          </p:cNvSpPr>
          <p:nvPr>
            <p:ph type="ftr" sz="quarter" idx="11"/>
          </p:nvPr>
        </p:nvSpPr>
        <p:spPr>
          <a:xfrm>
            <a:off x="800100" y="6172200"/>
            <a:ext cx="4000500" cy="457200"/>
          </a:xfrm>
        </p:spPr>
        <p:txBody>
          <a:bodyPr/>
          <a:lstStyle/>
          <a:p>
            <a:endParaRPr lang="ko-KR" alt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82F2A94-8E84-4672-B1C0-4235E15A9BAC}" type="slidenum">
              <a:rPr lang="ko-KR" altLang="en-US" smtClean="0"/>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5" name="Date Placeholder 4"/>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82F2A94-8E84-4672-B1C0-4235E15A9BAC}" type="slidenum">
              <a:rPr lang="ko-KR" altLang="en-US" smtClean="0"/>
              <a:t>‹#›</a:t>
            </a:fld>
            <a:endParaRPr lang="ko-KR" alt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ltLang="ko-KR"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ko-KR" smtClean="0"/>
              <a:t>Click to edit Master text styles</a:t>
            </a:r>
          </a:p>
        </p:txBody>
      </p:sp>
      <p:sp>
        <p:nvSpPr>
          <p:cNvPr id="7" name="Date Placeholder 6"/>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282F2A94-8E84-4672-B1C0-4235E15A9BAC}" type="slidenum">
              <a:rPr lang="ko-KR" altLang="en-US" smtClean="0"/>
              <a:t>‹#›</a:t>
            </a:fld>
            <a:endParaRPr lang="ko-KR" alt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ko-KR" smtClean="0"/>
              <a:t>Click to edit Master title style</a:t>
            </a:r>
            <a:endParaRPr kumimoji="0" lang="en-US"/>
          </a:p>
        </p:txBody>
      </p:sp>
      <p:sp>
        <p:nvSpPr>
          <p:cNvPr id="3" name="Date Placeholder 2"/>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282F2A94-8E84-4672-B1C0-4235E15A9BAC}" type="slidenum">
              <a:rPr lang="ko-KR" altLang="en-US" smtClean="0"/>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282F2A94-8E84-4672-B1C0-4235E15A9BAC}" type="slidenum">
              <a:rPr lang="ko-KR" altLang="en-US" smtClean="0"/>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ltLang="ko-KR"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ltLang="ko-KR" smtClean="0"/>
              <a:t>Click to edit Master text styles</a:t>
            </a:r>
          </a:p>
        </p:txBody>
      </p:sp>
      <p:sp>
        <p:nvSpPr>
          <p:cNvPr id="5" name="Date Placeholder 4"/>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82F2A94-8E84-4672-B1C0-4235E15A9BAC}" type="slidenum">
              <a:rPr lang="ko-KR" altLang="en-US" smtClean="0"/>
              <a:t>‹#›</a:t>
            </a:fld>
            <a:endParaRPr lang="ko-KR" alt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ltLang="ko-KR" smtClean="0"/>
              <a:t>Click to edit Master text styles</a:t>
            </a:r>
          </a:p>
          <a:p>
            <a:pPr lvl="1" eaLnBrk="1" latinLnBrk="0" hangingPunct="1"/>
            <a:r>
              <a:rPr lang="en-US" altLang="ko-KR" smtClean="0"/>
              <a:t>Second level</a:t>
            </a:r>
          </a:p>
          <a:p>
            <a:pPr lvl="2" eaLnBrk="1" latinLnBrk="0" hangingPunct="1"/>
            <a:r>
              <a:rPr lang="en-US" altLang="ko-KR" smtClean="0"/>
              <a:t>Third level</a:t>
            </a:r>
          </a:p>
          <a:p>
            <a:pPr lvl="3" eaLnBrk="1" latinLnBrk="0" hangingPunct="1"/>
            <a:r>
              <a:rPr lang="en-US" altLang="ko-KR" smtClean="0"/>
              <a:t>Fourth level</a:t>
            </a:r>
          </a:p>
          <a:p>
            <a:pPr lvl="4" eaLnBrk="1" latinLnBrk="0" hangingPunct="1"/>
            <a:r>
              <a:rPr lang="en-US" altLang="ko-KR"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ltLang="ko-KR"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ltLang="ko-KR" smtClean="0"/>
              <a:t>Click to edit Master text styles</a:t>
            </a:r>
          </a:p>
        </p:txBody>
      </p:sp>
      <p:sp>
        <p:nvSpPr>
          <p:cNvPr id="5" name="Date Placeholder 4"/>
          <p:cNvSpPr>
            <a:spLocks noGrp="1"/>
          </p:cNvSpPr>
          <p:nvPr>
            <p:ph type="dt" sz="half" idx="10"/>
          </p:nvPr>
        </p:nvSpPr>
        <p:spPr/>
        <p:txBody>
          <a:bodyPr/>
          <a:lstStyle/>
          <a:p>
            <a:fld id="{925A0C8E-D93D-4727-91B8-C675F28A01B6}" type="datetimeFigureOut">
              <a:rPr lang="ko-KR" altLang="en-US" smtClean="0"/>
              <a:t>2015-01-04</a:t>
            </a:fld>
            <a:endParaRPr lang="ko-KR" altLang="en-US"/>
          </a:p>
        </p:txBody>
      </p:sp>
      <p:sp>
        <p:nvSpPr>
          <p:cNvPr id="6" name="Footer Placeholder 5"/>
          <p:cNvSpPr>
            <a:spLocks noGrp="1"/>
          </p:cNvSpPr>
          <p:nvPr>
            <p:ph type="ftr" sz="quarter" idx="11"/>
          </p:nvPr>
        </p:nvSpPr>
        <p:spPr>
          <a:xfrm>
            <a:off x="914400" y="6172200"/>
            <a:ext cx="3886200" cy="457200"/>
          </a:xfrm>
        </p:spPr>
        <p:txBody>
          <a:bodyPr/>
          <a:lstStyle/>
          <a:p>
            <a:endParaRPr lang="ko-KR" altLang="en-US"/>
          </a:p>
        </p:txBody>
      </p:sp>
      <p:sp>
        <p:nvSpPr>
          <p:cNvPr id="7" name="Slide Number Placeholder 6"/>
          <p:cNvSpPr>
            <a:spLocks noGrp="1"/>
          </p:cNvSpPr>
          <p:nvPr>
            <p:ph type="sldNum" sz="quarter" idx="12"/>
          </p:nvPr>
        </p:nvSpPr>
        <p:spPr>
          <a:xfrm>
            <a:off x="146304" y="6208776"/>
            <a:ext cx="457200" cy="457200"/>
          </a:xfrm>
        </p:spPr>
        <p:txBody>
          <a:bodyPr/>
          <a:lstStyle/>
          <a:p>
            <a:fld id="{282F2A94-8E84-4672-B1C0-4235E15A9BAC}" type="slidenum">
              <a:rPr lang="ko-KR" altLang="en-US" smtClean="0"/>
              <a:t>‹#›</a:t>
            </a:fld>
            <a:endParaRPr lang="ko-KR" alt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ltLang="ko-KR"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ltLang="ko-KR"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ltLang="ko-KR" smtClean="0"/>
              <a:t>Click to edit Master text styles</a:t>
            </a:r>
          </a:p>
          <a:p>
            <a:pPr lvl="1" eaLnBrk="1" latinLnBrk="0" hangingPunct="1"/>
            <a:r>
              <a:rPr kumimoji="0" lang="en-US" altLang="ko-KR" smtClean="0"/>
              <a:t>Second level</a:t>
            </a:r>
          </a:p>
          <a:p>
            <a:pPr lvl="2" eaLnBrk="1" latinLnBrk="0" hangingPunct="1"/>
            <a:r>
              <a:rPr kumimoji="0" lang="en-US" altLang="ko-KR" smtClean="0"/>
              <a:t>Third level</a:t>
            </a:r>
          </a:p>
          <a:p>
            <a:pPr lvl="3" eaLnBrk="1" latinLnBrk="0" hangingPunct="1"/>
            <a:r>
              <a:rPr kumimoji="0" lang="en-US" altLang="ko-KR" smtClean="0"/>
              <a:t>Fourth level</a:t>
            </a:r>
          </a:p>
          <a:p>
            <a:pPr lvl="4" eaLnBrk="1" latinLnBrk="0" hangingPunct="1"/>
            <a:r>
              <a:rPr kumimoji="0" lang="en-US" altLang="ko-KR"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25A0C8E-D93D-4727-91B8-C675F28A01B6}" type="datetimeFigureOut">
              <a:rPr lang="ko-KR" altLang="en-US" smtClean="0"/>
              <a:t>2015-01-04</a:t>
            </a:fld>
            <a:endParaRPr lang="ko-KR" alt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ko-KR" alt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82F2A94-8E84-4672-B1C0-4235E15A9BAC}" type="slidenum">
              <a:rPr lang="ko-KR" altLang="en-US" smtClean="0"/>
              <a:t>‹#›</a:t>
            </a:fld>
            <a:endParaRPr lang="ko-KR"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1"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1"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1"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1"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1"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1"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1"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1"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1"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1"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ko-KR" altLang="en-US"/>
          </a:p>
        </p:txBody>
      </p:sp>
      <p:sp>
        <p:nvSpPr>
          <p:cNvPr id="2" name="Title 1"/>
          <p:cNvSpPr>
            <a:spLocks noGrp="1"/>
          </p:cNvSpPr>
          <p:nvPr>
            <p:ph type="ctrTitle"/>
          </p:nvPr>
        </p:nvSpPr>
        <p:spPr/>
        <p:txBody>
          <a:bodyPr/>
          <a:lstStyle/>
          <a:p>
            <a:r>
              <a:rPr lang="en-US" altLang="ko-KR" dirty="0" smtClean="0"/>
              <a:t>Debate</a:t>
            </a:r>
            <a:endParaRPr lang="ko-KR"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332656"/>
            <a:ext cx="8229600" cy="5793507"/>
          </a:xfrm>
          <a:prstGeom prst="rect">
            <a:avLst/>
          </a:prstGeom>
        </p:spPr>
        <p:txBody>
          <a:bodyPr vert="horz" lIns="91440" tIns="45720" rIns="91440" bIns="45720" rtlCol="0">
            <a:normAutofit lnSpcReduction="10000"/>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sz="3200" u="sng" dirty="0" smtClean="0"/>
              <a:t>4</a:t>
            </a:r>
            <a:r>
              <a:rPr lang="en-US" altLang="ko-KR" sz="3200" u="sng" baseline="30000" dirty="0" smtClean="0"/>
              <a:t>th</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p>
          <a:p>
            <a:pPr marL="342900" marR="0" lvl="0" indent="-342900" algn="l" defTabSz="914400" rtl="0" eaLnBrk="1" fontAlgn="auto" latinLnBrk="1" hangingPunct="1">
              <a:lnSpc>
                <a:spcPct val="100000"/>
              </a:lnSpc>
              <a:spcBef>
                <a:spcPct val="20000"/>
              </a:spcBef>
              <a:spcAft>
                <a:spcPts val="0"/>
              </a:spcAft>
              <a:buClrTx/>
              <a:buSzTx/>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Predicting and refuting</a:t>
            </a: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 Choose a resolution</a:t>
            </a: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r>
              <a:rPr lang="en-US" altLang="ko-KR" sz="2800" noProof="0" dirty="0" smtClean="0"/>
              <a:t>Assign groups to a side</a:t>
            </a:r>
          </a:p>
          <a:p>
            <a:pPr marL="800100" lvl="1" indent="-342900">
              <a:spcBef>
                <a:spcPct val="20000"/>
              </a:spcBef>
              <a:buFont typeface="Arial" pitchFamily="34" charset="0"/>
              <a:buChar char="•"/>
            </a:pPr>
            <a:r>
              <a:rPr kumimoji="0" lang="en-US" altLang="ko-KR" sz="2800" b="0" i="0" u="none" strike="noStrike" kern="1200" cap="none" spc="0" normalizeH="0" baseline="0" dirty="0" smtClean="0">
                <a:ln>
                  <a:noFill/>
                </a:ln>
                <a:solidFill>
                  <a:schemeClr val="tx1"/>
                </a:solidFill>
                <a:effectLst/>
                <a:uLnTx/>
                <a:uFillTx/>
                <a:latin typeface="+mn-lt"/>
                <a:ea typeface="+mn-ea"/>
                <a:cs typeface="+mn-cs"/>
              </a:rPr>
              <a:t>Have</a:t>
            </a:r>
            <a:r>
              <a:rPr kumimoji="0" lang="en-US" altLang="ko-KR" sz="2800" b="0" i="0" u="none" strike="noStrike" kern="1200" cap="none" spc="0" normalizeH="0" dirty="0" smtClean="0">
                <a:ln>
                  <a:noFill/>
                </a:ln>
                <a:solidFill>
                  <a:schemeClr val="tx1"/>
                </a:solidFill>
                <a:effectLst/>
                <a:uLnTx/>
                <a:uFillTx/>
                <a:latin typeface="+mn-lt"/>
                <a:ea typeface="+mn-ea"/>
                <a:cs typeface="+mn-cs"/>
              </a:rPr>
              <a:t> groups brainstor</a:t>
            </a:r>
            <a:r>
              <a:rPr lang="en-US" altLang="ko-KR" sz="2800" dirty="0" smtClean="0"/>
              <a:t>m arguments that might be used against their position using: </a:t>
            </a:r>
          </a:p>
          <a:p>
            <a:r>
              <a:rPr lang="en-US" altLang="ko-KR" b="1" dirty="0" smtClean="0"/>
              <a:t>STEP </a:t>
            </a:r>
            <a:r>
              <a:rPr lang="en-US" altLang="ko-KR" b="1" dirty="0"/>
              <a:t>1: "They say ..."</a:t>
            </a:r>
            <a:endParaRPr lang="en-US" altLang="ko-KR" dirty="0"/>
          </a:p>
          <a:p>
            <a:pPr lvl="1"/>
            <a:r>
              <a:rPr lang="en-US" altLang="ko-KR" dirty="0"/>
              <a:t>State the argument that you are about to refute so that the judges can follow easily. Take notes during your opponent's speeches so you will be clear about what they argued.</a:t>
            </a:r>
          </a:p>
          <a:p>
            <a:pPr lvl="2"/>
            <a:r>
              <a:rPr lang="en-US" altLang="ko-KR" b="1" dirty="0"/>
              <a:t>"The other team said that</a:t>
            </a:r>
            <a:r>
              <a:rPr lang="en-US" altLang="ko-KR" dirty="0"/>
              <a:t> smoking is harmful for nonsmokers."</a:t>
            </a:r>
          </a:p>
          <a:p>
            <a:r>
              <a:rPr lang="en-US" altLang="ko-KR" b="1" dirty="0"/>
              <a:t>STEP 2: "But I disagree..." Or "That may be true, but..."</a:t>
            </a:r>
            <a:endParaRPr lang="en-US" altLang="ko-KR" dirty="0"/>
          </a:p>
          <a:p>
            <a:pPr lvl="1"/>
            <a:r>
              <a:rPr lang="en-US" altLang="ko-KR" b="1" dirty="0"/>
              <a:t>"That may be true, but</a:t>
            </a:r>
            <a:r>
              <a:rPr lang="en-US" altLang="ko-KR" dirty="0"/>
              <a:t> I think that if nonsmokers want to avoid cigarette smoke, they can walk away from it."</a:t>
            </a:r>
          </a:p>
          <a:p>
            <a:r>
              <a:rPr lang="en-US" altLang="ko-KR" b="1" dirty="0"/>
              <a:t>STEP 3: "Because ..."</a:t>
            </a:r>
            <a:endParaRPr lang="en-US" altLang="ko-KR" dirty="0"/>
          </a:p>
          <a:p>
            <a:pPr lvl="1"/>
            <a:r>
              <a:rPr lang="en-US" altLang="ko-KR" b="1" dirty="0"/>
              <a:t>"Because</a:t>
            </a:r>
            <a:r>
              <a:rPr lang="en-US" altLang="ko-KR" dirty="0"/>
              <a:t> nonsmokers should look out for their own health."</a:t>
            </a:r>
          </a:p>
          <a:p>
            <a:r>
              <a:rPr lang="en-US" altLang="ko-KR" b="1" dirty="0"/>
              <a:t>STEP 4: "Therefore..."</a:t>
            </a:r>
            <a:endParaRPr lang="en-US" altLang="ko-KR" dirty="0"/>
          </a:p>
          <a:p>
            <a:pPr lvl="1"/>
            <a:r>
              <a:rPr lang="en-US" altLang="ko-KR" b="1" dirty="0"/>
              <a:t>"Therefore</a:t>
            </a:r>
            <a:r>
              <a:rPr lang="en-US" altLang="ko-KR" dirty="0"/>
              <a:t> it is not the responsibility of smokers to protect nonsmokers."</a:t>
            </a:r>
          </a:p>
          <a:p>
            <a:pPr marL="342900" indent="-342900">
              <a:spcBef>
                <a:spcPct val="20000"/>
              </a:spcBef>
              <a:buFont typeface="Arial" pitchFamily="34" charset="0"/>
              <a:buChar cha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1" hangingPunct="1">
              <a:lnSpc>
                <a:spcPct val="100000"/>
              </a:lnSpc>
              <a:spcBef>
                <a:spcPct val="20000"/>
              </a:spcBef>
              <a:spcAft>
                <a:spcPts val="0"/>
              </a:spcAft>
              <a:buClrTx/>
              <a:buSzTx/>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052736"/>
            <a:ext cx="8424936" cy="4524315"/>
          </a:xfrm>
          <a:prstGeom prst="rect">
            <a:avLst/>
          </a:prstGeom>
        </p:spPr>
        <p:txBody>
          <a:bodyPr wrap="square">
            <a:spAutoFit/>
          </a:bodyPr>
          <a:lstStyle/>
          <a:p>
            <a:r>
              <a:rPr lang="en-US" altLang="ko-KR" b="1" dirty="0"/>
              <a:t>Speech 1:</a:t>
            </a:r>
            <a:r>
              <a:rPr lang="en-US" altLang="ko-KR" dirty="0"/>
              <a:t> The </a:t>
            </a:r>
            <a:r>
              <a:rPr lang="en-US" altLang="ko-KR" b="1" dirty="0"/>
              <a:t>first affirmative speaker</a:t>
            </a:r>
            <a:r>
              <a:rPr lang="en-US" altLang="ko-KR" dirty="0"/>
              <a:t> introduces the topic and states the affirmative team's first argument.</a:t>
            </a:r>
            <a:r>
              <a:rPr lang="en-US" altLang="ko-KR" dirty="0" smtClean="0"/>
              <a:t/>
            </a:r>
            <a:br>
              <a:rPr lang="en-US" altLang="ko-KR" dirty="0" smtClean="0"/>
            </a:br>
            <a:r>
              <a:rPr lang="en-US" altLang="ko-KR" dirty="0" smtClean="0"/>
              <a:t/>
            </a:r>
            <a:br>
              <a:rPr lang="en-US" altLang="ko-KR" dirty="0" smtClean="0"/>
            </a:br>
            <a:r>
              <a:rPr lang="en-US" altLang="ko-KR" b="1" dirty="0"/>
              <a:t>Speech 2:</a:t>
            </a:r>
            <a:r>
              <a:rPr lang="en-US" altLang="ko-KR" dirty="0"/>
              <a:t> The </a:t>
            </a:r>
            <a:r>
              <a:rPr lang="en-US" altLang="ko-KR" b="1" dirty="0"/>
              <a:t>first negative speaker</a:t>
            </a:r>
            <a:r>
              <a:rPr lang="en-US" altLang="ko-KR" dirty="0"/>
              <a:t> states their first argument.</a:t>
            </a:r>
            <a:r>
              <a:rPr lang="en-US" altLang="ko-KR" dirty="0" smtClean="0"/>
              <a:t/>
            </a:r>
            <a:br>
              <a:rPr lang="en-US" altLang="ko-KR" dirty="0" smtClean="0"/>
            </a:br>
            <a:r>
              <a:rPr lang="en-US" altLang="ko-KR" dirty="0" smtClean="0"/>
              <a:t/>
            </a:r>
            <a:br>
              <a:rPr lang="en-US" altLang="ko-KR" dirty="0" smtClean="0"/>
            </a:br>
            <a:r>
              <a:rPr lang="en-US" altLang="ko-KR" b="1" dirty="0"/>
              <a:t>Speech 3:</a:t>
            </a:r>
            <a:r>
              <a:rPr lang="en-US" altLang="ko-KR" dirty="0"/>
              <a:t> The </a:t>
            </a:r>
            <a:r>
              <a:rPr lang="en-US" altLang="ko-KR" b="1" dirty="0"/>
              <a:t>second affirmative speaker</a:t>
            </a:r>
            <a:r>
              <a:rPr lang="en-US" altLang="ko-KR" dirty="0"/>
              <a:t> states their second argument.</a:t>
            </a:r>
            <a:r>
              <a:rPr lang="en-US" altLang="ko-KR" dirty="0" smtClean="0"/>
              <a:t/>
            </a:r>
            <a:br>
              <a:rPr lang="en-US" altLang="ko-KR" dirty="0" smtClean="0"/>
            </a:br>
            <a:r>
              <a:rPr lang="en-US" altLang="ko-KR" dirty="0" smtClean="0"/>
              <a:t/>
            </a:r>
            <a:br>
              <a:rPr lang="en-US" altLang="ko-KR" dirty="0" smtClean="0"/>
            </a:br>
            <a:r>
              <a:rPr lang="en-US" altLang="ko-KR" b="1" dirty="0"/>
              <a:t>Speech 4:</a:t>
            </a:r>
            <a:r>
              <a:rPr lang="en-US" altLang="ko-KR" dirty="0"/>
              <a:t> The </a:t>
            </a:r>
            <a:r>
              <a:rPr lang="en-US" altLang="ko-KR" b="1" dirty="0"/>
              <a:t>second negative speaker</a:t>
            </a:r>
            <a:r>
              <a:rPr lang="en-US" altLang="ko-KR" dirty="0"/>
              <a:t> states their second argument.</a:t>
            </a:r>
            <a:r>
              <a:rPr lang="en-US" altLang="ko-KR" dirty="0" smtClean="0"/>
              <a:t/>
            </a:r>
            <a:br>
              <a:rPr lang="en-US" altLang="ko-KR" dirty="0" smtClean="0"/>
            </a:br>
            <a:r>
              <a:rPr lang="en-US" altLang="ko-KR" dirty="0" smtClean="0"/>
              <a:t/>
            </a:r>
            <a:br>
              <a:rPr lang="en-US" altLang="ko-KR" dirty="0" smtClean="0"/>
            </a:br>
            <a:r>
              <a:rPr lang="en-US" altLang="ko-KR" b="1" dirty="0"/>
              <a:t>Give a 5-10 minute break for each team to prepare their rebuttal speech.</a:t>
            </a:r>
            <a:r>
              <a:rPr lang="en-US" altLang="ko-KR" dirty="0" smtClean="0"/>
              <a:t/>
            </a:r>
            <a:br>
              <a:rPr lang="en-US" altLang="ko-KR" dirty="0" smtClean="0"/>
            </a:br>
            <a:r>
              <a:rPr lang="en-US" altLang="ko-KR" dirty="0" smtClean="0"/>
              <a:t/>
            </a:r>
            <a:br>
              <a:rPr lang="en-US" altLang="ko-KR" dirty="0" smtClean="0"/>
            </a:br>
            <a:r>
              <a:rPr lang="en-US" altLang="ko-KR" b="1" dirty="0"/>
              <a:t>Speech 5:</a:t>
            </a:r>
            <a:r>
              <a:rPr lang="en-US" altLang="ko-KR" dirty="0"/>
              <a:t> The </a:t>
            </a:r>
            <a:r>
              <a:rPr lang="en-US" altLang="ko-KR" b="1" dirty="0"/>
              <a:t>negative team</a:t>
            </a:r>
            <a:r>
              <a:rPr lang="en-US" altLang="ko-KR" dirty="0"/>
              <a:t> states two rebuttals for the affirmative team's two arguments and summarizes their own two reasons.</a:t>
            </a:r>
            <a:r>
              <a:rPr lang="en-US" altLang="ko-KR" dirty="0" smtClean="0"/>
              <a:t/>
            </a:r>
            <a:br>
              <a:rPr lang="en-US" altLang="ko-KR" dirty="0" smtClean="0"/>
            </a:br>
            <a:r>
              <a:rPr lang="en-US" altLang="ko-KR" dirty="0" smtClean="0"/>
              <a:t/>
            </a:r>
            <a:br>
              <a:rPr lang="en-US" altLang="ko-KR" dirty="0" smtClean="0"/>
            </a:br>
            <a:r>
              <a:rPr lang="en-US" altLang="ko-KR" b="1" dirty="0"/>
              <a:t>Speech 6:</a:t>
            </a:r>
            <a:r>
              <a:rPr lang="en-US" altLang="ko-KR" dirty="0"/>
              <a:t> The </a:t>
            </a:r>
            <a:r>
              <a:rPr lang="en-US" altLang="ko-KR" b="1" dirty="0"/>
              <a:t>affirmative team</a:t>
            </a:r>
            <a:r>
              <a:rPr lang="en-US" altLang="ko-KR" dirty="0"/>
              <a:t> states two rebuttals for the negative team's two arguments and summarizes their own two reasons.</a:t>
            </a:r>
            <a:endParaRPr lang="ko-KR"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60648"/>
            <a:ext cx="7992888" cy="6186309"/>
          </a:xfrm>
          <a:prstGeom prst="rect">
            <a:avLst/>
          </a:prstGeom>
        </p:spPr>
        <p:txBody>
          <a:bodyPr wrap="square">
            <a:spAutoFit/>
          </a:bodyPr>
          <a:lstStyle/>
          <a:p>
            <a:r>
              <a:rPr lang="en-US" altLang="ko-KR" b="1" dirty="0"/>
              <a:t>Speech 1: The Affirmative Team's First Argument</a:t>
            </a:r>
            <a:r>
              <a:rPr lang="en-US" altLang="ko-KR" dirty="0" smtClean="0"/>
              <a:t/>
            </a:r>
            <a:br>
              <a:rPr lang="en-US" altLang="ko-KR" dirty="0" smtClean="0"/>
            </a:br>
            <a:r>
              <a:rPr lang="en-US" altLang="ko-KR" u="sng" dirty="0"/>
              <a:t>Note: the same format is used for speech 1-4</a:t>
            </a:r>
            <a:r>
              <a:rPr lang="en-US" altLang="ko-KR" dirty="0" smtClean="0"/>
              <a:t/>
            </a:r>
            <a:br>
              <a:rPr lang="en-US" altLang="ko-KR" dirty="0" smtClean="0"/>
            </a:br>
            <a:r>
              <a:rPr lang="en-US" altLang="ko-KR" dirty="0" smtClean="0"/>
              <a:t/>
            </a:r>
            <a:br>
              <a:rPr lang="en-US" altLang="ko-KR" dirty="0" smtClean="0"/>
            </a:br>
            <a:r>
              <a:rPr lang="en-US" altLang="ko-KR" b="1" dirty="0"/>
              <a:t>Summarize the REASON here:</a:t>
            </a:r>
            <a:r>
              <a:rPr lang="en-US" altLang="ko-KR" dirty="0" smtClean="0"/>
              <a:t/>
            </a:r>
            <a:br>
              <a:rPr lang="en-US" altLang="ko-KR" dirty="0" smtClean="0"/>
            </a:br>
            <a:r>
              <a:rPr lang="en-US" altLang="ko-KR" dirty="0" smtClean="0"/>
              <a:t/>
            </a:r>
            <a:br>
              <a:rPr lang="en-US" altLang="ko-KR" dirty="0" smtClean="0"/>
            </a:br>
            <a:r>
              <a:rPr lang="en-US" altLang="ko-KR" dirty="0"/>
              <a:t>Is this reason clear? ____/1</a:t>
            </a:r>
            <a:r>
              <a:rPr lang="ko-KR" altLang="en-US" dirty="0"/>
              <a:t>　</a:t>
            </a:r>
            <a:r>
              <a:rPr lang="en-US" altLang="ko-KR" dirty="0"/>
              <a:t>Is this reason strong? </a:t>
            </a:r>
            <a:r>
              <a:rPr lang="ko-KR" altLang="en-US" dirty="0"/>
              <a:t>　 </a:t>
            </a:r>
            <a:r>
              <a:rPr lang="en-US" altLang="ko-KR" dirty="0"/>
              <a:t>____/1</a:t>
            </a:r>
            <a:r>
              <a:rPr lang="en-US" altLang="ko-KR" dirty="0" smtClean="0"/>
              <a:t/>
            </a:r>
            <a:br>
              <a:rPr lang="en-US" altLang="ko-KR" dirty="0" smtClean="0"/>
            </a:br>
            <a:r>
              <a:rPr lang="en-US" altLang="ko-KR" dirty="0" smtClean="0"/>
              <a:t/>
            </a:r>
            <a:br>
              <a:rPr lang="en-US" altLang="ko-KR" dirty="0" smtClean="0"/>
            </a:br>
            <a:r>
              <a:rPr lang="en-US" altLang="ko-KR" b="1" dirty="0"/>
              <a:t>Summarize the SUPPORT here:</a:t>
            </a:r>
            <a:r>
              <a:rPr lang="en-US" altLang="ko-KR" dirty="0" smtClean="0"/>
              <a:t/>
            </a:r>
            <a:br>
              <a:rPr lang="en-US" altLang="ko-KR" dirty="0" smtClean="0"/>
            </a:br>
            <a:r>
              <a:rPr lang="en-US" altLang="ko-KR" dirty="0" smtClean="0"/>
              <a:t/>
            </a:r>
            <a:br>
              <a:rPr lang="en-US" altLang="ko-KR" dirty="0" smtClean="0"/>
            </a:br>
            <a:r>
              <a:rPr lang="en-US" altLang="ko-KR" dirty="0"/>
              <a:t>Is the support clear?</a:t>
            </a:r>
            <a:r>
              <a:rPr lang="ko-KR" altLang="en-US" dirty="0"/>
              <a:t>　 </a:t>
            </a:r>
            <a:r>
              <a:rPr lang="en-US" altLang="ko-KR" dirty="0"/>
              <a:t>____/1</a:t>
            </a:r>
            <a:r>
              <a:rPr lang="ko-KR" altLang="en-US" dirty="0"/>
              <a:t>　 </a:t>
            </a:r>
            <a:r>
              <a:rPr lang="en-US" altLang="ko-KR" dirty="0"/>
              <a:t>Good examples/common sense: ____/1</a:t>
            </a:r>
            <a:r>
              <a:rPr lang="en-US" altLang="ko-KR" dirty="0" smtClean="0"/>
              <a:t/>
            </a:r>
            <a:br>
              <a:rPr lang="en-US" altLang="ko-KR" dirty="0" smtClean="0"/>
            </a:br>
            <a:r>
              <a:rPr lang="en-US" altLang="ko-KR" dirty="0"/>
              <a:t>Expert opinion/statistics: ____/1</a:t>
            </a:r>
            <a:r>
              <a:rPr lang="en-US" altLang="ko-KR" dirty="0" smtClean="0"/>
              <a:t/>
            </a:r>
            <a:br>
              <a:rPr lang="en-US" altLang="ko-KR" dirty="0" smtClean="0"/>
            </a:br>
            <a:r>
              <a:rPr lang="en-US" altLang="ko-KR" dirty="0" smtClean="0"/>
              <a:t/>
            </a:r>
            <a:br>
              <a:rPr lang="en-US" altLang="ko-KR" dirty="0" smtClean="0"/>
            </a:br>
            <a:r>
              <a:rPr lang="en-US" altLang="ko-KR" b="1" dirty="0"/>
              <a:t>Speech 5:</a:t>
            </a:r>
            <a:r>
              <a:rPr lang="ko-KR" altLang="en-US" b="1" dirty="0"/>
              <a:t>　</a:t>
            </a:r>
            <a:r>
              <a:rPr lang="en-US" altLang="ko-KR" b="1" dirty="0"/>
              <a:t>The Negative Team's Rebuttal</a:t>
            </a:r>
            <a:r>
              <a:rPr lang="en-US" altLang="ko-KR" dirty="0" smtClean="0"/>
              <a:t/>
            </a:r>
            <a:br>
              <a:rPr lang="en-US" altLang="ko-KR" dirty="0" smtClean="0"/>
            </a:br>
            <a:r>
              <a:rPr lang="en-US" altLang="ko-KR" u="sng" dirty="0"/>
              <a:t>Note: the same format is used for speech 5-6 (four rebuttals)</a:t>
            </a:r>
            <a:r>
              <a:rPr lang="en-US" altLang="ko-KR" dirty="0" smtClean="0"/>
              <a:t/>
            </a:r>
            <a:br>
              <a:rPr lang="en-US" altLang="ko-KR" dirty="0" smtClean="0"/>
            </a:br>
            <a:r>
              <a:rPr lang="en-US" altLang="ko-KR" dirty="0" smtClean="0"/>
              <a:t/>
            </a:r>
            <a:br>
              <a:rPr lang="en-US" altLang="ko-KR" dirty="0" smtClean="0"/>
            </a:br>
            <a:r>
              <a:rPr lang="en-US" altLang="ko-KR" b="1" dirty="0"/>
              <a:t>REBUTTAL for the first argument:</a:t>
            </a:r>
            <a:r>
              <a:rPr lang="ko-KR" altLang="en-US" dirty="0"/>
              <a:t>　</a:t>
            </a:r>
            <a:r>
              <a:rPr lang="en-US" altLang="ko-KR" dirty="0" smtClean="0"/>
              <a:t/>
            </a:r>
            <a:br>
              <a:rPr lang="en-US" altLang="ko-KR" dirty="0" smtClean="0"/>
            </a:br>
            <a:r>
              <a:rPr lang="en-US" altLang="ko-KR" dirty="0"/>
              <a:t>They disagree because...</a:t>
            </a:r>
            <a:r>
              <a:rPr lang="en-US" altLang="ko-KR" dirty="0" smtClean="0"/>
              <a:t/>
            </a:r>
            <a:br>
              <a:rPr lang="en-US" altLang="ko-KR" dirty="0" smtClean="0"/>
            </a:br>
            <a:r>
              <a:rPr lang="en-US" altLang="ko-KR" dirty="0" smtClean="0"/>
              <a:t/>
            </a:r>
            <a:br>
              <a:rPr lang="en-US" altLang="ko-KR" dirty="0" smtClean="0"/>
            </a:br>
            <a:r>
              <a:rPr lang="en-US" altLang="ko-KR" dirty="0"/>
              <a:t>Therefore...</a:t>
            </a:r>
            <a:r>
              <a:rPr lang="en-US" altLang="ko-KR" dirty="0" smtClean="0"/>
              <a:t/>
            </a:r>
            <a:br>
              <a:rPr lang="en-US" altLang="ko-KR" dirty="0" smtClean="0"/>
            </a:br>
            <a:r>
              <a:rPr lang="en-US" altLang="ko-KR" dirty="0" smtClean="0"/>
              <a:t/>
            </a:r>
            <a:br>
              <a:rPr lang="en-US" altLang="ko-KR" dirty="0" smtClean="0"/>
            </a:br>
            <a:r>
              <a:rPr lang="en-US" altLang="ko-KR" dirty="0"/>
              <a:t>Is this rebuttal clear? ____/1</a:t>
            </a:r>
            <a:r>
              <a:rPr lang="ko-KR" altLang="en-US" dirty="0"/>
              <a:t>　</a:t>
            </a:r>
            <a:r>
              <a:rPr lang="en-US" altLang="ko-KR" dirty="0" smtClean="0"/>
              <a:t/>
            </a:r>
            <a:br>
              <a:rPr lang="en-US" altLang="ko-KR" dirty="0" smtClean="0"/>
            </a:br>
            <a:r>
              <a:rPr lang="en-US" altLang="ko-KR" dirty="0"/>
              <a:t>Did they use a strong because and therefore? ____/1</a:t>
            </a:r>
            <a:endParaRPr lang="ko-KR"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The language</a:t>
            </a:r>
            <a:endParaRPr lang="ko-KR" altLang="en-US" dirty="0"/>
          </a:p>
        </p:txBody>
      </p:sp>
      <p:sp>
        <p:nvSpPr>
          <p:cNvPr id="3" name="Content Placeholder 2"/>
          <p:cNvSpPr>
            <a:spLocks noGrp="1"/>
          </p:cNvSpPr>
          <p:nvPr>
            <p:ph sz="quarter" idx="1"/>
          </p:nvPr>
        </p:nvSpPr>
        <p:spPr/>
        <p:txBody>
          <a:bodyPr/>
          <a:lstStyle/>
          <a:p>
            <a:r>
              <a:rPr lang="en-US" altLang="ko-KR" dirty="0" smtClean="0"/>
              <a:t>Provide forms for students to follow</a:t>
            </a:r>
          </a:p>
          <a:p>
            <a:r>
              <a:rPr lang="en-US" altLang="ko-KR" dirty="0" smtClean="0"/>
              <a:t>Scaffolding is important</a:t>
            </a:r>
          </a:p>
          <a:p>
            <a:r>
              <a:rPr lang="en-US" altLang="ko-KR" dirty="0" smtClean="0"/>
              <a:t>Question/Practice time:</a:t>
            </a:r>
          </a:p>
          <a:p>
            <a:pPr lvl="1"/>
            <a:r>
              <a:rPr lang="en-US" altLang="ko-KR" dirty="0" smtClean="0"/>
              <a:t>Set them up for success!</a:t>
            </a:r>
            <a:endParaRPr lang="en-US" altLang="ko-KR" dirty="0"/>
          </a:p>
          <a:p>
            <a:r>
              <a:rPr lang="en-US" altLang="ko-KR" dirty="0" smtClean="0"/>
              <a:t>Different structures for types of arguments.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23528" y="2780928"/>
            <a:ext cx="8229600" cy="1143000"/>
          </a:xfrm>
        </p:spPr>
        <p:txBody>
          <a:bodyPr/>
          <a:lstStyle/>
          <a:p>
            <a:r>
              <a:rPr lang="en-US" altLang="ko-KR" dirty="0" smtClean="0"/>
              <a:t>A six class example</a:t>
            </a:r>
            <a:endParaRPr lang="ko-KR" altLang="en-US" dirty="0"/>
          </a:p>
        </p:txBody>
      </p:sp>
      <p:sp>
        <p:nvSpPr>
          <p:cNvPr id="3" name="Content Placeholder 2"/>
          <p:cNvSpPr>
            <a:spLocks noGrp="1"/>
          </p:cNvSpPr>
          <p:nvPr>
            <p:ph sz="quarter" idx="1"/>
          </p:nvPr>
        </p:nvSpPr>
        <p:spPr>
          <a:xfrm>
            <a:off x="457200" y="332656"/>
            <a:ext cx="8229600" cy="5793507"/>
          </a:xfrm>
        </p:spPr>
        <p:txBody>
          <a:bodyPr>
            <a:normAutofit/>
          </a:bodyPr>
          <a:lstStyle/>
          <a:p>
            <a:pPr>
              <a:buNone/>
            </a:pPr>
            <a:r>
              <a:rPr lang="en-US" altLang="ko-KR" u="sng" dirty="0" smtClean="0"/>
              <a:t>1</a:t>
            </a:r>
            <a:r>
              <a:rPr lang="en-US" altLang="ko-KR" u="sng" baseline="30000" dirty="0" smtClean="0"/>
              <a:t>st</a:t>
            </a:r>
            <a:r>
              <a:rPr lang="en-US" altLang="ko-KR" u="sng" dirty="0" smtClean="0"/>
              <a:t> Class</a:t>
            </a:r>
          </a:p>
          <a:p>
            <a:r>
              <a:rPr lang="en-US" altLang="ko-KR" dirty="0" smtClean="0"/>
              <a:t>Introduce basic terms:</a:t>
            </a:r>
          </a:p>
          <a:p>
            <a:pPr lvl="1"/>
            <a:r>
              <a:rPr lang="en-US" altLang="ko-KR" b="1" dirty="0"/>
              <a:t>Debate:</a:t>
            </a:r>
            <a:r>
              <a:rPr lang="en-US" altLang="ko-KR" dirty="0"/>
              <a:t> a game in which two opposing teams make speeches to support their arguments and disagree with those of the other team.</a:t>
            </a:r>
            <a:br>
              <a:rPr lang="en-US" altLang="ko-KR" dirty="0"/>
            </a:br>
            <a:endParaRPr lang="en-US" altLang="ko-KR" dirty="0"/>
          </a:p>
          <a:p>
            <a:pPr lvl="1"/>
            <a:r>
              <a:rPr lang="en-US" altLang="ko-KR" b="1" dirty="0"/>
              <a:t>Resolution:</a:t>
            </a:r>
            <a:r>
              <a:rPr lang="en-US" altLang="ko-KR" dirty="0"/>
              <a:t> the opinion about which two teams argue.</a:t>
            </a:r>
          </a:p>
          <a:p>
            <a:pPr lvl="1"/>
            <a:r>
              <a:rPr lang="en-US" altLang="ko-KR" b="1" dirty="0"/>
              <a:t>Affirmative team:</a:t>
            </a:r>
            <a:r>
              <a:rPr lang="en-US" altLang="ko-KR" dirty="0"/>
              <a:t> agrees with the resolution.</a:t>
            </a:r>
          </a:p>
          <a:p>
            <a:pPr lvl="1"/>
            <a:r>
              <a:rPr lang="en-US" altLang="ko-KR" b="1" dirty="0"/>
              <a:t>Negative team:</a:t>
            </a:r>
            <a:r>
              <a:rPr lang="en-US" altLang="ko-KR" dirty="0"/>
              <a:t> disagrees with the resolution.</a:t>
            </a:r>
          </a:p>
          <a:p>
            <a:pPr lvl="1"/>
            <a:r>
              <a:rPr lang="en-US" altLang="ko-KR" b="1" dirty="0"/>
              <a:t>Rebuttal:</a:t>
            </a:r>
            <a:r>
              <a:rPr lang="en-US" altLang="ko-KR" dirty="0"/>
              <a:t> explains why one team disagrees with the other team.</a:t>
            </a:r>
          </a:p>
          <a:p>
            <a:pPr lvl="1"/>
            <a:r>
              <a:rPr lang="en-US" altLang="ko-KR" b="1" dirty="0"/>
              <a:t>Judges:</a:t>
            </a:r>
            <a:r>
              <a:rPr lang="en-US" altLang="ko-KR" dirty="0"/>
              <a:t> decide the winner</a:t>
            </a:r>
          </a:p>
          <a:p>
            <a:pPr lvl="1"/>
            <a:endParaRPr lang="en-US" altLang="ko-K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332656"/>
            <a:ext cx="8229600" cy="5793507"/>
          </a:xfrm>
          <a:prstGeom prst="rect">
            <a:avLst/>
          </a:prstGeom>
        </p:spPr>
        <p:txBody>
          <a:bodyPr vert="horz" lIns="91440" tIns="45720" rIns="91440" bIns="45720" rtlCol="0">
            <a:normAutofit/>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1</a:t>
            </a:r>
            <a:r>
              <a:rPr kumimoji="0" lang="en-US" altLang="ko-KR" sz="3200" b="0" i="0" u="sng" strike="noStrike" kern="1200" cap="none" spc="0" normalizeH="0" baseline="30000" noProof="0" dirty="0" smtClean="0">
                <a:ln>
                  <a:noFill/>
                </a:ln>
                <a:solidFill>
                  <a:schemeClr val="tx1"/>
                </a:solidFill>
                <a:effectLst/>
                <a:uLnTx/>
                <a:uFillTx/>
                <a:latin typeface="+mn-lt"/>
                <a:ea typeface="+mn-ea"/>
                <a:cs typeface="+mn-cs"/>
              </a:rPr>
              <a:t>st</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r>
              <a:rPr lang="en-US" altLang="ko-KR" sz="3200" dirty="0" smtClean="0"/>
              <a:t>A resolution is an opinion. This opinion can have valid disagreement. </a:t>
            </a: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r>
              <a:rPr lang="en-US" altLang="ko-KR" sz="3200" dirty="0" smtClean="0"/>
              <a:t>Use correct language when introducing resolution:</a:t>
            </a:r>
          </a:p>
          <a:p>
            <a:pPr marL="800100" lvl="1" indent="-342900">
              <a:spcBef>
                <a:spcPct val="20000"/>
              </a:spcBef>
              <a:buFont typeface="Arial" pitchFamily="34" charset="0"/>
              <a:buChar cha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I</a:t>
            </a:r>
            <a:r>
              <a:rPr kumimoji="0" lang="en-US" altLang="ko-KR" sz="3200" b="0" i="0" u="none" strike="noStrike" kern="1200" cap="none" spc="0" normalizeH="0" noProof="0" dirty="0" smtClean="0">
                <a:ln>
                  <a:noFill/>
                </a:ln>
                <a:solidFill>
                  <a:schemeClr val="tx1"/>
                </a:solidFill>
                <a:effectLst/>
                <a:uLnTx/>
                <a:uFillTx/>
                <a:latin typeface="+mn-lt"/>
                <a:ea typeface="+mn-ea"/>
                <a:cs typeface="+mn-cs"/>
              </a:rPr>
              <a:t> </a:t>
            </a:r>
            <a:r>
              <a:rPr kumimoji="0" lang="en-US" altLang="ko-KR" sz="3200" b="1" i="0" u="sng" strike="noStrike" kern="1200" cap="none" spc="0" normalizeH="0" noProof="0" dirty="0" smtClean="0">
                <a:ln>
                  <a:noFill/>
                </a:ln>
                <a:solidFill>
                  <a:schemeClr val="tx1"/>
                </a:solidFill>
                <a:effectLst/>
                <a:uLnTx/>
                <a:uFillTx/>
                <a:latin typeface="+mn-lt"/>
                <a:ea typeface="+mn-ea"/>
                <a:cs typeface="+mn-cs"/>
              </a:rPr>
              <a:t>think</a:t>
            </a:r>
            <a:r>
              <a:rPr kumimoji="0" lang="en-US" altLang="ko-KR" sz="3200" b="0" i="0" u="none" strike="noStrike" kern="1200" cap="none" spc="0" normalizeH="0" noProof="0" dirty="0" smtClean="0">
                <a:ln>
                  <a:noFill/>
                </a:ln>
                <a:solidFill>
                  <a:schemeClr val="tx1"/>
                </a:solidFill>
                <a:effectLst/>
                <a:uLnTx/>
                <a:uFillTx/>
                <a:latin typeface="+mn-lt"/>
                <a:ea typeface="+mn-ea"/>
                <a:cs typeface="+mn-cs"/>
              </a:rPr>
              <a:t> that teenagers in Korea should be made to have a part time job…</a:t>
            </a:r>
          </a:p>
          <a:p>
            <a:pPr marL="342900" indent="-342900">
              <a:spcBef>
                <a:spcPct val="20000"/>
              </a:spcBef>
              <a:buFont typeface="Arial" pitchFamily="34" charset="0"/>
              <a:buChar char="•"/>
            </a:pPr>
            <a:r>
              <a:rPr lang="en-US" altLang="ko-KR" sz="3200" baseline="0" dirty="0" smtClean="0"/>
              <a:t>Next </a:t>
            </a:r>
            <a:r>
              <a:rPr lang="en-US" altLang="ko-KR" sz="3200" dirty="0" smtClean="0"/>
              <a:t>is the reason/support:</a:t>
            </a:r>
          </a:p>
          <a:p>
            <a:pPr marL="800100" lvl="1" indent="-342900">
              <a:spcBef>
                <a:spcPct val="20000"/>
              </a:spcBef>
              <a:buFont typeface="Arial" pitchFamily="34" charset="0"/>
              <a:buChar cha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a:t>
            </a:r>
            <a:r>
              <a:rPr kumimoji="0" lang="en-US" altLang="ko-KR" sz="3200" b="1" i="0" u="none" strike="noStrike" kern="1200" cap="none" spc="0" normalizeH="0" baseline="0" noProof="0" dirty="0" smtClean="0">
                <a:ln>
                  <a:noFill/>
                </a:ln>
                <a:solidFill>
                  <a:schemeClr val="tx1"/>
                </a:solidFill>
                <a:effectLst/>
                <a:uLnTx/>
                <a:uFillTx/>
                <a:latin typeface="+mn-lt"/>
                <a:ea typeface="+mn-ea"/>
                <a:cs typeface="+mn-cs"/>
              </a:rPr>
              <a:t>because</a:t>
            </a:r>
            <a:r>
              <a:rPr kumimoji="0" lang="en-US" altLang="ko-KR" sz="3200" b="0" i="0" u="none" strike="noStrike" kern="1200" cap="none" spc="0" normalizeH="0" noProof="0" dirty="0" smtClean="0">
                <a:ln>
                  <a:noFill/>
                </a:ln>
                <a:solidFill>
                  <a:schemeClr val="tx1"/>
                </a:solidFill>
                <a:effectLst/>
                <a:uLnTx/>
                <a:uFillTx/>
                <a:latin typeface="+mn-lt"/>
                <a:ea typeface="+mn-ea"/>
                <a:cs typeface="+mn-cs"/>
              </a:rPr>
              <a:t> it teaches students life skills that they cannot learn in class.</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332656"/>
            <a:ext cx="8229600" cy="5793507"/>
          </a:xfrm>
          <a:prstGeom prst="rect">
            <a:avLst/>
          </a:prstGeom>
        </p:spPr>
        <p:txBody>
          <a:bodyPr vert="horz" lIns="91440" tIns="45720" rIns="91440" bIns="45720" rtlCol="0">
            <a:normAutofit/>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1</a:t>
            </a:r>
            <a:r>
              <a:rPr kumimoji="0" lang="en-US" altLang="ko-KR" sz="3200" b="0" i="0" u="sng" strike="noStrike" kern="1200" cap="none" spc="0" normalizeH="0" baseline="30000" noProof="0" dirty="0" smtClean="0">
                <a:ln>
                  <a:noFill/>
                </a:ln>
                <a:solidFill>
                  <a:schemeClr val="tx1"/>
                </a:solidFill>
                <a:effectLst/>
                <a:uLnTx/>
                <a:uFillTx/>
                <a:latin typeface="+mn-lt"/>
                <a:ea typeface="+mn-ea"/>
                <a:cs typeface="+mn-cs"/>
              </a:rPr>
              <a:t>st</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endParaRPr lang="en-US" altLang="ko-KR" sz="2800" u="sng" dirty="0"/>
          </a:p>
          <a:p>
            <a:pPr marL="342900" marR="0" lvl="0" indent="-342900" algn="l" defTabSz="914400" rtl="0" eaLnBrk="1" fontAlgn="auto" latinLnBrk="1" hangingPunct="1">
              <a:lnSpc>
                <a:spcPct val="100000"/>
              </a:lnSpc>
              <a:spcBef>
                <a:spcPct val="20000"/>
              </a:spcBef>
              <a:spcAft>
                <a:spcPts val="0"/>
              </a:spcAft>
              <a:buClrTx/>
              <a:buSzTx/>
              <a:buFont typeface="Arial" pitchFamily="34" charset="0"/>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Support</a:t>
            </a:r>
            <a:r>
              <a:rPr lang="en-US" altLang="ko-KR" sz="2800" dirty="0" smtClean="0"/>
              <a:t>/Arguments have to:</a:t>
            </a:r>
          </a:p>
          <a:p>
            <a:pPr marL="800100" lvl="1" indent="-342900">
              <a:spcBef>
                <a:spcPct val="20000"/>
              </a:spcBef>
              <a:buFont typeface="Arial" pitchFamily="34" charset="0"/>
              <a:buChar cha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Logically</a:t>
            </a:r>
            <a:r>
              <a:rPr kumimoji="0" lang="en-US" altLang="ko-KR" sz="3200" b="0" i="0" u="none" strike="noStrike" kern="1200" cap="none" spc="0" normalizeH="0" noProof="0" dirty="0" smtClean="0">
                <a:ln>
                  <a:noFill/>
                </a:ln>
                <a:solidFill>
                  <a:schemeClr val="tx1"/>
                </a:solidFill>
                <a:effectLst/>
                <a:uLnTx/>
                <a:uFillTx/>
                <a:latin typeface="+mn-lt"/>
                <a:ea typeface="+mn-ea"/>
                <a:cs typeface="+mn-cs"/>
              </a:rPr>
              <a:t> support the opinion</a:t>
            </a:r>
          </a:p>
          <a:p>
            <a:pPr marL="800100" lvl="1" indent="-342900">
              <a:spcBef>
                <a:spcPct val="20000"/>
              </a:spcBef>
              <a:buFont typeface="Arial" pitchFamily="34" charset="0"/>
              <a:buChar char="•"/>
            </a:pPr>
            <a:r>
              <a:rPr lang="en-US" altLang="ko-KR" sz="3200" baseline="0" dirty="0" smtClean="0"/>
              <a:t>Be</a:t>
            </a:r>
            <a:r>
              <a:rPr lang="en-US" altLang="ko-KR" sz="3200" dirty="0" smtClean="0"/>
              <a:t> specific and state the idea clearly</a:t>
            </a:r>
          </a:p>
          <a:p>
            <a:pPr marL="800100" lvl="1" indent="-342900">
              <a:spcBef>
                <a:spcPct val="20000"/>
              </a:spcBef>
              <a:buFont typeface="Arial" pitchFamily="34" charset="0"/>
              <a:buChar char="•"/>
            </a:pPr>
            <a:r>
              <a:rPr lang="en-US" altLang="ko-KR" sz="3200" dirty="0" smtClean="0"/>
              <a:t>Be convincing to a majority of people.</a:t>
            </a:r>
          </a:p>
          <a:p>
            <a:pPr marL="342900" indent="-342900">
              <a:spcBef>
                <a:spcPct val="20000"/>
              </a:spcBef>
              <a:buFont typeface="Arial" pitchFamily="34" charset="0"/>
              <a:buChar char="•"/>
            </a:pPr>
            <a:r>
              <a:rPr lang="en-US" altLang="ko-KR" sz="3200" dirty="0" smtClean="0"/>
              <a:t>Give examples (or elicit examples) as demonstration</a:t>
            </a:r>
          </a:p>
          <a:p>
            <a:pPr lvl="1">
              <a:buFont typeface="Arial" pitchFamily="34" charset="0"/>
              <a:buChar char="•"/>
            </a:pPr>
            <a:r>
              <a:rPr lang="en-US" altLang="ko-KR" sz="2400" dirty="0"/>
              <a:t>Smoking should be banned in public places because:</a:t>
            </a:r>
          </a:p>
          <a:p>
            <a:pPr lvl="2">
              <a:buFont typeface="Arial" pitchFamily="34" charset="0"/>
              <a:buChar char="•"/>
            </a:pPr>
            <a:r>
              <a:rPr lang="en-US" altLang="ko-KR" sz="2400" dirty="0"/>
              <a:t>it is bad.</a:t>
            </a:r>
          </a:p>
          <a:p>
            <a:pPr marL="1077913" lvl="2" indent="-163513">
              <a:buFont typeface="Arial" pitchFamily="34" charset="0"/>
              <a:buChar char="•"/>
            </a:pPr>
            <a:r>
              <a:rPr lang="en-US" altLang="ko-KR" sz="2400" dirty="0"/>
              <a:t>it gives people bad breath and makes their teeth </a:t>
            </a:r>
            <a:r>
              <a:rPr lang="en-US" altLang="ko-KR" sz="2400" dirty="0" smtClean="0"/>
              <a:t>  yellow</a:t>
            </a:r>
            <a:r>
              <a:rPr lang="en-US" altLang="ko-KR" sz="2400" dirty="0"/>
              <a:t>.</a:t>
            </a:r>
          </a:p>
          <a:p>
            <a:pPr lvl="2">
              <a:buFont typeface="Arial" pitchFamily="34" charset="0"/>
              <a:buChar char="•"/>
            </a:pPr>
            <a:r>
              <a:rPr lang="en-US" altLang="ko-KR" sz="2400" dirty="0"/>
              <a:t>secondhand smoke is harmful for nonsmokers</a:t>
            </a:r>
            <a:r>
              <a:rPr lang="en-US" altLang="ko-KR" sz="2400" dirty="0" smtClean="0"/>
              <a:t>.</a:t>
            </a:r>
          </a:p>
          <a:p>
            <a:pPr>
              <a:buFont typeface="Arial" pitchFamily="34" charset="0"/>
              <a:buChar char="•"/>
            </a:pPr>
            <a:r>
              <a:rPr lang="en-US" altLang="ko-KR" sz="2400" dirty="0" smtClean="0"/>
              <a:t>Then discuss</a:t>
            </a:r>
            <a:endParaRPr lang="en-US" altLang="ko-K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67544" y="332656"/>
            <a:ext cx="8229600" cy="5793507"/>
          </a:xfrm>
          <a:prstGeom prst="rect">
            <a:avLst/>
          </a:prstGeom>
        </p:spPr>
        <p:txBody>
          <a:bodyPr vert="horz" lIns="91440" tIns="45720" rIns="91440" bIns="45720" rtlCol="0">
            <a:normAutofit/>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1</a:t>
            </a:r>
            <a:r>
              <a:rPr kumimoji="0" lang="en-US" altLang="ko-KR" sz="3200" b="0" i="0" u="sng" strike="noStrike" kern="1200" cap="none" spc="0" normalizeH="0" baseline="30000" noProof="0" dirty="0" smtClean="0">
                <a:ln>
                  <a:noFill/>
                </a:ln>
                <a:solidFill>
                  <a:schemeClr val="tx1"/>
                </a:solidFill>
                <a:effectLst/>
                <a:uLnTx/>
                <a:uFillTx/>
                <a:latin typeface="+mn-lt"/>
                <a:ea typeface="+mn-ea"/>
                <a:cs typeface="+mn-cs"/>
              </a:rPr>
              <a:t>st</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p>
          <a:p>
            <a:pPr marL="342900" indent="-342900">
              <a:spcBef>
                <a:spcPct val="20000"/>
              </a:spcBef>
            </a:pPr>
            <a:r>
              <a:rPr lang="en-US" altLang="ko-KR" sz="2800" dirty="0"/>
              <a:t> </a:t>
            </a:r>
            <a:r>
              <a:rPr lang="en-US" altLang="ko-KR" sz="2800" dirty="0" smtClean="0"/>
              <a:t>  1. </a:t>
            </a:r>
            <a:r>
              <a:rPr lang="en-US" altLang="ko-KR" sz="2800" dirty="0" smtClean="0"/>
              <a:t>Women should quit their job after they get married.</a:t>
            </a:r>
            <a:br>
              <a:rPr lang="en-US" altLang="ko-KR" sz="2800" dirty="0" smtClean="0"/>
            </a:br>
            <a:r>
              <a:rPr lang="en-US" altLang="ko-KR" sz="2800" b="1" dirty="0" smtClean="0"/>
              <a:t>REASON:</a:t>
            </a:r>
            <a:r>
              <a:rPr lang="en-US" altLang="ko-KR" sz="2800" dirty="0" smtClean="0"/>
              <a:t/>
            </a:r>
            <a:br>
              <a:rPr lang="en-US" altLang="ko-KR" sz="2800" dirty="0" smtClean="0"/>
            </a:br>
            <a:r>
              <a:rPr lang="en-US" altLang="ko-KR" sz="2800" dirty="0" smtClean="0"/>
              <a:t/>
            </a:r>
            <a:br>
              <a:rPr lang="en-US" altLang="ko-KR" sz="2800" dirty="0" smtClean="0"/>
            </a:br>
            <a:r>
              <a:rPr lang="en-US" altLang="ko-KR" sz="2800" dirty="0" smtClean="0"/>
              <a:t>2. Love is more important than money.</a:t>
            </a:r>
            <a:br>
              <a:rPr lang="en-US" altLang="ko-KR" sz="2800" dirty="0" smtClean="0"/>
            </a:br>
            <a:r>
              <a:rPr lang="en-US" altLang="ko-KR" sz="2800" b="1" dirty="0" smtClean="0"/>
              <a:t>REASON:</a:t>
            </a:r>
            <a:r>
              <a:rPr lang="en-US" altLang="ko-KR" sz="2800" dirty="0" smtClean="0"/>
              <a:t/>
            </a:r>
            <a:br>
              <a:rPr lang="en-US" altLang="ko-KR" sz="2800" dirty="0" smtClean="0"/>
            </a:br>
            <a:r>
              <a:rPr lang="en-US" altLang="ko-KR" sz="2800" dirty="0" smtClean="0"/>
              <a:t/>
            </a:r>
            <a:br>
              <a:rPr lang="en-US" altLang="ko-KR" sz="2800" dirty="0" smtClean="0"/>
            </a:br>
            <a:r>
              <a:rPr lang="en-US" altLang="ko-KR" sz="2800" dirty="0" smtClean="0"/>
              <a:t>3. It is better to be married than single.</a:t>
            </a:r>
            <a:br>
              <a:rPr lang="en-US" altLang="ko-KR" sz="2800" dirty="0" smtClean="0"/>
            </a:br>
            <a:r>
              <a:rPr lang="en-US" altLang="ko-KR" sz="2800" b="1" dirty="0" smtClean="0"/>
              <a:t>REASON:</a:t>
            </a:r>
            <a:r>
              <a:rPr lang="en-US" altLang="ko-KR" sz="2800" dirty="0" smtClean="0"/>
              <a:t/>
            </a:r>
            <a:br>
              <a:rPr lang="en-US" altLang="ko-KR" sz="2800" dirty="0" smtClean="0"/>
            </a:br>
            <a:r>
              <a:rPr lang="en-US" altLang="ko-KR" sz="2800" dirty="0" smtClean="0"/>
              <a:t/>
            </a:r>
            <a:br>
              <a:rPr lang="en-US" altLang="ko-KR" sz="2800" dirty="0" smtClean="0"/>
            </a:br>
            <a:r>
              <a:rPr lang="en-US" altLang="ko-KR" sz="2800" dirty="0" smtClean="0"/>
              <a:t>4. Writing by hand is better than writing by computer.</a:t>
            </a:r>
            <a:br>
              <a:rPr lang="en-US" altLang="ko-KR" sz="2800" dirty="0" smtClean="0"/>
            </a:br>
            <a:r>
              <a:rPr lang="en-US" altLang="ko-KR" sz="2800" b="1" dirty="0" smtClean="0"/>
              <a:t>REASON:</a:t>
            </a:r>
            <a:endParaRPr lang="ko-KR" altLang="en-US" sz="2800" dirty="0" smtClean="0"/>
          </a:p>
          <a:p>
            <a:pPr marL="342900" marR="0" lvl="0" indent="-342900" algn="l" defTabSz="914400" rtl="0" eaLnBrk="1" fontAlgn="auto" latinLnBrk="1" hangingPunct="1">
              <a:lnSpc>
                <a:spcPct val="100000"/>
              </a:lnSpc>
              <a:spcBef>
                <a:spcPct val="20000"/>
              </a:spcBef>
              <a:spcAft>
                <a:spcPts val="0"/>
              </a:spcAft>
              <a:buClrTx/>
              <a:buSzTx/>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332656"/>
            <a:ext cx="8229600" cy="5793507"/>
          </a:xfrm>
          <a:prstGeom prst="rect">
            <a:avLst/>
          </a:prstGeom>
        </p:spPr>
        <p:txBody>
          <a:bodyPr vert="horz" lIns="91440" tIns="45720" rIns="91440" bIns="45720" rtlCol="0">
            <a:normAutofit/>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2</a:t>
            </a:r>
            <a:r>
              <a:rPr kumimoji="0" lang="en-US" altLang="ko-KR" sz="3200" b="0" i="0" u="sng" strike="noStrike" kern="1200" cap="none" spc="0" normalizeH="0" baseline="30000" noProof="0" dirty="0" smtClean="0">
                <a:ln>
                  <a:noFill/>
                </a:ln>
                <a:solidFill>
                  <a:schemeClr val="tx1"/>
                </a:solidFill>
                <a:effectLst/>
                <a:uLnTx/>
                <a:uFillTx/>
                <a:latin typeface="+mn-lt"/>
                <a:ea typeface="+mn-ea"/>
                <a:cs typeface="+mn-cs"/>
              </a:rPr>
              <a:t>nd</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p>
          <a:p>
            <a:r>
              <a:rPr lang="en-US" altLang="ko-KR" sz="2800" dirty="0"/>
              <a:t>Support consists of evidence. The four kinds of evidence, adapted from </a:t>
            </a:r>
            <a:r>
              <a:rPr lang="en-US" altLang="ko-KR" sz="2800" dirty="0" err="1"/>
              <a:t>LeBeau</a:t>
            </a:r>
            <a:r>
              <a:rPr lang="en-US" altLang="ko-KR" sz="2800" dirty="0"/>
              <a:t>, Harrington, </a:t>
            </a:r>
            <a:r>
              <a:rPr lang="en-US" altLang="ko-KR" sz="2800" dirty="0" err="1"/>
              <a:t>Lubetsky</a:t>
            </a:r>
            <a:r>
              <a:rPr lang="en-US" altLang="ko-KR" sz="2800" dirty="0"/>
              <a:t> (2000), are</a:t>
            </a:r>
            <a:r>
              <a:rPr lang="en-US" altLang="ko-KR" sz="2800" dirty="0" smtClean="0"/>
              <a:t>:</a:t>
            </a:r>
          </a:p>
          <a:p>
            <a:r>
              <a:rPr lang="en-US" altLang="ko-KR" sz="2800" dirty="0" smtClean="0"/>
              <a:t/>
            </a:r>
            <a:br>
              <a:rPr lang="en-US" altLang="ko-KR" sz="2800" dirty="0" smtClean="0"/>
            </a:br>
            <a:r>
              <a:rPr lang="en-US" altLang="ko-KR" sz="2800" b="1" dirty="0"/>
              <a:t>Example:</a:t>
            </a:r>
            <a:r>
              <a:rPr lang="en-US" altLang="ko-KR" sz="2800" dirty="0"/>
              <a:t> from your own experience or from what you heard or read.</a:t>
            </a:r>
          </a:p>
          <a:p>
            <a:r>
              <a:rPr lang="en-US" altLang="ko-KR" sz="2800" b="1" dirty="0"/>
              <a:t>Common Sense:</a:t>
            </a:r>
            <a:r>
              <a:rPr lang="en-US" altLang="ko-KR" sz="2800" dirty="0"/>
              <a:t> things that you believe everybody knows.</a:t>
            </a:r>
          </a:p>
          <a:p>
            <a:r>
              <a:rPr lang="en-US" altLang="ko-KR" sz="2800" b="1" dirty="0"/>
              <a:t>Expert Opinion:</a:t>
            </a:r>
            <a:r>
              <a:rPr lang="en-US" altLang="ko-KR" sz="2800" dirty="0"/>
              <a:t> the opinions of experts -- this comes from research.</a:t>
            </a:r>
          </a:p>
          <a:p>
            <a:r>
              <a:rPr lang="en-US" altLang="ko-KR" sz="2800" b="1" dirty="0"/>
              <a:t>Statistics:</a:t>
            </a:r>
            <a:r>
              <a:rPr lang="en-US" altLang="ko-KR" sz="2800" dirty="0"/>
              <a:t> numbers -- this also comes from research.</a:t>
            </a:r>
          </a:p>
          <a:p>
            <a:r>
              <a:rPr lang="en-US" altLang="ko-KR" sz="2800" dirty="0" smtClean="0"/>
              <a:t/>
            </a:r>
            <a:br>
              <a:rPr lang="en-US" altLang="ko-KR" sz="2800" dirty="0" smtClean="0"/>
            </a:b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51520" y="332656"/>
            <a:ext cx="8445624" cy="6192688"/>
          </a:xfrm>
          <a:prstGeom prst="rect">
            <a:avLst/>
          </a:prstGeom>
        </p:spPr>
        <p:txBody>
          <a:bodyPr vert="horz" lIns="91440" tIns="45720" rIns="91440" bIns="45720" rtlCol="0">
            <a:normAutofit fontScale="62500" lnSpcReduction="20000"/>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kumimoji="0" lang="en-US" altLang="ko-KR" sz="3800" b="0" i="0" u="sng" strike="noStrike" kern="1200" cap="none" spc="0" normalizeH="0" baseline="0" noProof="0" dirty="0" smtClean="0">
                <a:ln>
                  <a:noFill/>
                </a:ln>
                <a:solidFill>
                  <a:schemeClr val="tx1"/>
                </a:solidFill>
                <a:effectLst/>
                <a:uLnTx/>
                <a:uFillTx/>
                <a:latin typeface="+mn-lt"/>
                <a:ea typeface="+mn-ea"/>
                <a:cs typeface="+mn-cs"/>
              </a:rPr>
              <a:t>2</a:t>
            </a:r>
            <a:r>
              <a:rPr kumimoji="0" lang="en-US" altLang="ko-KR" sz="3800" b="0" i="0" u="sng" strike="noStrike" kern="1200" cap="none" spc="0" normalizeH="0" baseline="30000" noProof="0" dirty="0" smtClean="0">
                <a:ln>
                  <a:noFill/>
                </a:ln>
                <a:solidFill>
                  <a:schemeClr val="tx1"/>
                </a:solidFill>
                <a:effectLst/>
                <a:uLnTx/>
                <a:uFillTx/>
                <a:latin typeface="+mn-lt"/>
                <a:ea typeface="+mn-ea"/>
                <a:cs typeface="+mn-cs"/>
              </a:rPr>
              <a:t>nd</a:t>
            </a:r>
            <a:r>
              <a:rPr kumimoji="0" lang="en-US" altLang="ko-KR" sz="3800" b="0" i="0" u="sng" strike="noStrike" kern="1200" cap="none" spc="0" normalizeH="0" baseline="0" noProof="0" dirty="0" smtClean="0">
                <a:ln>
                  <a:noFill/>
                </a:ln>
                <a:solidFill>
                  <a:schemeClr val="tx1"/>
                </a:solidFill>
                <a:effectLst/>
                <a:uLnTx/>
                <a:uFillTx/>
                <a:latin typeface="+mn-lt"/>
                <a:ea typeface="+mn-ea"/>
                <a:cs typeface="+mn-cs"/>
              </a:rPr>
              <a:t> Class</a:t>
            </a:r>
          </a:p>
          <a:p>
            <a:endParaRPr lang="en-US" altLang="ko-KR" sz="3200" dirty="0" smtClean="0"/>
          </a:p>
          <a:p>
            <a:r>
              <a:rPr lang="en-US" altLang="ko-KR" sz="3200" dirty="0">
                <a:latin typeface="DejaVu Sans Condensed" pitchFamily="34" charset="0"/>
                <a:ea typeface="DejaVu Sans Condensed" pitchFamily="34" charset="0"/>
                <a:cs typeface="DejaVu Sans Condensed" pitchFamily="34" charset="0"/>
              </a:rPr>
              <a:t>Smoking should be banned in all public places.</a:t>
            </a:r>
            <a:r>
              <a:rPr lang="en-US" altLang="ko-KR" sz="3200" dirty="0" smtClean="0">
                <a:latin typeface="DejaVu Sans Condensed" pitchFamily="34" charset="0"/>
                <a:ea typeface="DejaVu Sans Condensed" pitchFamily="34" charset="0"/>
                <a:cs typeface="DejaVu Sans Condensed" pitchFamily="34" charset="0"/>
              </a:rPr>
              <a:t/>
            </a:r>
            <a:br>
              <a:rPr lang="en-US" altLang="ko-KR" sz="3200" dirty="0" smtClean="0">
                <a:latin typeface="DejaVu Sans Condensed" pitchFamily="34" charset="0"/>
                <a:ea typeface="DejaVu Sans Condensed" pitchFamily="34" charset="0"/>
                <a:cs typeface="DejaVu Sans Condensed" pitchFamily="34" charset="0"/>
              </a:rPr>
            </a:br>
            <a:endParaRPr lang="en-US" altLang="ko-KR" sz="5100" dirty="0" smtClean="0">
              <a:latin typeface="DejaVu Sans Condensed" pitchFamily="34" charset="0"/>
              <a:ea typeface="DejaVu Sans Condensed" pitchFamily="34" charset="0"/>
              <a:cs typeface="DejaVu Sans Condensed" pitchFamily="34" charset="0"/>
            </a:endParaRPr>
          </a:p>
          <a:p>
            <a:r>
              <a:rPr lang="en-US" altLang="ko-KR" sz="3200" b="1" dirty="0" smtClean="0">
                <a:latin typeface="DejaVu Sans Condensed" pitchFamily="34" charset="0"/>
                <a:ea typeface="DejaVu Sans Condensed" pitchFamily="34" charset="0"/>
                <a:cs typeface="DejaVu Sans Condensed" pitchFamily="34" charset="0"/>
              </a:rPr>
              <a:t>Example:</a:t>
            </a:r>
            <a:r>
              <a:rPr lang="en-US" altLang="ko-KR" sz="3200" dirty="0" smtClean="0">
                <a:latin typeface="DejaVu Sans Condensed" pitchFamily="34" charset="0"/>
                <a:ea typeface="DejaVu Sans Condensed" pitchFamily="34" charset="0"/>
                <a:cs typeface="DejaVu Sans Condensed" pitchFamily="34" charset="0"/>
              </a:rPr>
              <a:t> For example / for instance / let me give an example</a:t>
            </a:r>
          </a:p>
          <a:p>
            <a:endParaRPr lang="en-US" altLang="ko-KR" sz="3200" dirty="0">
              <a:latin typeface="DejaVu Sans Condensed" pitchFamily="34" charset="0"/>
              <a:ea typeface="DejaVu Sans Condensed" pitchFamily="34" charset="0"/>
              <a:cs typeface="DejaVu Sans Condensed" pitchFamily="34" charset="0"/>
            </a:endParaRPr>
          </a:p>
          <a:p>
            <a:r>
              <a:rPr lang="en-US" altLang="ko-KR" sz="3200" dirty="0" smtClean="0">
                <a:latin typeface="DejaVu Sans Condensed" pitchFamily="34" charset="0"/>
                <a:ea typeface="DejaVu Sans Condensed" pitchFamily="34" charset="0"/>
                <a:cs typeface="DejaVu Sans Condensed" pitchFamily="34" charset="0"/>
              </a:rPr>
              <a:t>Whenever I go to a restaurant or bar and there are people smoking near me, I feel that I am breathing their smoke. This makes me a smoker even though I don't want to be.</a:t>
            </a:r>
            <a:br>
              <a:rPr lang="en-US" altLang="ko-KR" sz="3200" dirty="0" smtClean="0">
                <a:latin typeface="DejaVu Sans Condensed" pitchFamily="34" charset="0"/>
                <a:ea typeface="DejaVu Sans Condensed" pitchFamily="34" charset="0"/>
                <a:cs typeface="DejaVu Sans Condensed" pitchFamily="34" charset="0"/>
              </a:rPr>
            </a:br>
            <a:r>
              <a:rPr lang="en-US" altLang="ko-KR" sz="3200" dirty="0" smtClean="0">
                <a:latin typeface="DejaVu Sans Condensed" pitchFamily="34" charset="0"/>
                <a:ea typeface="DejaVu Sans Condensed" pitchFamily="34" charset="0"/>
                <a:cs typeface="DejaVu Sans Condensed" pitchFamily="34" charset="0"/>
              </a:rPr>
              <a:t/>
            </a:r>
            <a:br>
              <a:rPr lang="en-US" altLang="ko-KR" sz="3200" dirty="0" smtClean="0">
                <a:latin typeface="DejaVu Sans Condensed" pitchFamily="34" charset="0"/>
                <a:ea typeface="DejaVu Sans Condensed" pitchFamily="34" charset="0"/>
                <a:cs typeface="DejaVu Sans Condensed" pitchFamily="34" charset="0"/>
              </a:rPr>
            </a:br>
            <a:r>
              <a:rPr lang="en-US" altLang="ko-KR" sz="3200" b="1" dirty="0" smtClean="0">
                <a:latin typeface="DejaVu Sans Condensed" pitchFamily="34" charset="0"/>
                <a:ea typeface="DejaVu Sans Condensed" pitchFamily="34" charset="0"/>
                <a:cs typeface="DejaVu Sans Condensed" pitchFamily="34" charset="0"/>
              </a:rPr>
              <a:t>Common Sense:</a:t>
            </a:r>
            <a:r>
              <a:rPr lang="en-US" altLang="ko-KR" sz="3200" dirty="0" smtClean="0">
                <a:latin typeface="DejaVu Sans Condensed" pitchFamily="34" charset="0"/>
                <a:ea typeface="DejaVu Sans Condensed" pitchFamily="34" charset="0"/>
                <a:cs typeface="DejaVu Sans Condensed" pitchFamily="34" charset="0"/>
              </a:rPr>
              <a:t> Everyone knows / if...then / it's common knowledge that</a:t>
            </a:r>
          </a:p>
          <a:p>
            <a:r>
              <a:rPr lang="en-US" altLang="ko-KR" sz="3200" dirty="0" smtClean="0">
                <a:latin typeface="DejaVu Sans Condensed" pitchFamily="34" charset="0"/>
                <a:ea typeface="DejaVu Sans Condensed" pitchFamily="34" charset="0"/>
                <a:cs typeface="DejaVu Sans Condensed" pitchFamily="34" charset="0"/>
              </a:rPr>
              <a:t>Secondhand smoke is very unhealthy for nonsmokers.</a:t>
            </a:r>
            <a:br>
              <a:rPr lang="en-US" altLang="ko-KR" sz="3200" dirty="0" smtClean="0">
                <a:latin typeface="DejaVu Sans Condensed" pitchFamily="34" charset="0"/>
                <a:ea typeface="DejaVu Sans Condensed" pitchFamily="34" charset="0"/>
                <a:cs typeface="DejaVu Sans Condensed" pitchFamily="34" charset="0"/>
              </a:rPr>
            </a:br>
            <a:r>
              <a:rPr lang="en-US" altLang="ko-KR" sz="3200" dirty="0" smtClean="0">
                <a:latin typeface="DejaVu Sans Condensed" pitchFamily="34" charset="0"/>
                <a:ea typeface="DejaVu Sans Condensed" pitchFamily="34" charset="0"/>
                <a:cs typeface="DejaVu Sans Condensed" pitchFamily="34" charset="0"/>
              </a:rPr>
              <a:t/>
            </a:r>
            <a:br>
              <a:rPr lang="en-US" altLang="ko-KR" sz="3200" dirty="0" smtClean="0">
                <a:latin typeface="DejaVu Sans Condensed" pitchFamily="34" charset="0"/>
                <a:ea typeface="DejaVu Sans Condensed" pitchFamily="34" charset="0"/>
                <a:cs typeface="DejaVu Sans Condensed" pitchFamily="34" charset="0"/>
              </a:rPr>
            </a:br>
            <a:r>
              <a:rPr lang="en-US" altLang="ko-KR" sz="3200" b="1" dirty="0" smtClean="0">
                <a:latin typeface="DejaVu Sans Condensed" pitchFamily="34" charset="0"/>
                <a:ea typeface="DejaVu Sans Condensed" pitchFamily="34" charset="0"/>
                <a:cs typeface="DejaVu Sans Condensed" pitchFamily="34" charset="0"/>
              </a:rPr>
              <a:t>Statistics: </a:t>
            </a:r>
            <a:r>
              <a:rPr lang="en-US" altLang="ko-KR" sz="3200" dirty="0" smtClean="0">
                <a:latin typeface="DejaVu Sans Condensed" pitchFamily="34" charset="0"/>
                <a:ea typeface="DejaVu Sans Condensed" pitchFamily="34" charset="0"/>
                <a:cs typeface="DejaVu Sans Condensed" pitchFamily="34" charset="0"/>
              </a:rPr>
              <a:t>Secondhand smoke causes about 250,000 respiratory infections in infants and children every year, resulting in about 15,000 hospitalizations each year.</a:t>
            </a:r>
            <a:br>
              <a:rPr lang="en-US" altLang="ko-KR" sz="3200" dirty="0" smtClean="0">
                <a:latin typeface="DejaVu Sans Condensed" pitchFamily="34" charset="0"/>
                <a:ea typeface="DejaVu Sans Condensed" pitchFamily="34" charset="0"/>
                <a:cs typeface="DejaVu Sans Condensed" pitchFamily="34" charset="0"/>
              </a:rPr>
            </a:br>
            <a:r>
              <a:rPr lang="en-US" altLang="ko-KR" sz="3200" dirty="0" smtClean="0">
                <a:latin typeface="DejaVu Sans Condensed" pitchFamily="34" charset="0"/>
                <a:ea typeface="DejaVu Sans Condensed" pitchFamily="34" charset="0"/>
                <a:cs typeface="DejaVu Sans Condensed" pitchFamily="34" charset="0"/>
              </a:rPr>
              <a:t/>
            </a:r>
            <a:br>
              <a:rPr lang="en-US" altLang="ko-KR" sz="3200" dirty="0" smtClean="0">
                <a:latin typeface="DejaVu Sans Condensed" pitchFamily="34" charset="0"/>
                <a:ea typeface="DejaVu Sans Condensed" pitchFamily="34" charset="0"/>
                <a:cs typeface="DejaVu Sans Condensed" pitchFamily="34" charset="0"/>
              </a:rPr>
            </a:br>
            <a:r>
              <a:rPr lang="en-US" altLang="ko-KR" sz="3200" b="1" dirty="0" smtClean="0">
                <a:latin typeface="DejaVu Sans Condensed" pitchFamily="34" charset="0"/>
                <a:ea typeface="DejaVu Sans Condensed" pitchFamily="34" charset="0"/>
                <a:cs typeface="DejaVu Sans Condensed" pitchFamily="34" charset="0"/>
              </a:rPr>
              <a:t>Expert Opinion:</a:t>
            </a:r>
            <a:r>
              <a:rPr lang="en-US" altLang="ko-KR" sz="3200" dirty="0" smtClean="0">
                <a:latin typeface="DejaVu Sans Condensed" pitchFamily="34" charset="0"/>
                <a:ea typeface="DejaVu Sans Condensed" pitchFamily="34" charset="0"/>
                <a:cs typeface="DejaVu Sans Condensed" pitchFamily="34" charset="0"/>
              </a:rPr>
              <a:t> According to.../ to quote.../ the book _____ says...</a:t>
            </a:r>
          </a:p>
          <a:p>
            <a:r>
              <a:rPr lang="en-US" altLang="ko-KR" sz="3200" dirty="0" smtClean="0">
                <a:latin typeface="DejaVu Sans Condensed" pitchFamily="34" charset="0"/>
                <a:ea typeface="DejaVu Sans Condensed" pitchFamily="34" charset="0"/>
                <a:cs typeface="DejaVu Sans Condensed" pitchFamily="34" charset="0"/>
              </a:rPr>
              <a:t>According to the Environmental Protection Agency, "secondhand smoke causes approximately 3,000 lung cancer deaths in nonsmokers each year.</a:t>
            </a:r>
            <a:endParaRPr lang="en-US" altLang="ko-KR" sz="3200" dirty="0">
              <a:latin typeface="DejaVu Sans Condensed" pitchFamily="34" charset="0"/>
              <a:ea typeface="DejaVu Sans Condensed" pitchFamily="34" charset="0"/>
              <a:cs typeface="DejaVu Sans Condensed" pitchFamily="34" charset="0"/>
            </a:endParaRPr>
          </a:p>
          <a:p>
            <a:r>
              <a:rPr lang="en-US" altLang="ko-KR" sz="2800" dirty="0" smtClean="0"/>
              <a:t/>
            </a:r>
            <a:br>
              <a:rPr lang="en-US" altLang="ko-KR" sz="2800" dirty="0" smtClean="0"/>
            </a:b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67544" y="332656"/>
            <a:ext cx="8229600" cy="5793507"/>
          </a:xfrm>
          <a:prstGeom prst="rect">
            <a:avLst/>
          </a:prstGeom>
        </p:spPr>
        <p:txBody>
          <a:bodyPr vert="horz" lIns="91440" tIns="45720" rIns="91440" bIns="45720" rtlCol="0">
            <a:normAutofit/>
          </a:bodyPr>
          <a:lstStyle/>
          <a:p>
            <a:pPr marL="342900" marR="0" lvl="0" indent="-342900" algn="l"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sz="3200" u="sng" dirty="0" smtClean="0"/>
              <a:t>3</a:t>
            </a:r>
            <a:r>
              <a:rPr lang="en-US" altLang="ko-KR" sz="3200" u="sng" baseline="30000" dirty="0" smtClean="0"/>
              <a:t>rd</a:t>
            </a:r>
            <a:r>
              <a:rPr kumimoji="0" lang="en-US" altLang="ko-KR" sz="3200" b="0" i="0" u="sng" strike="noStrike" kern="1200" cap="none" spc="0" normalizeH="0" baseline="0" noProof="0" dirty="0" smtClean="0">
                <a:ln>
                  <a:noFill/>
                </a:ln>
                <a:solidFill>
                  <a:schemeClr val="tx1"/>
                </a:solidFill>
                <a:effectLst/>
                <a:uLnTx/>
                <a:uFillTx/>
                <a:latin typeface="+mn-lt"/>
                <a:ea typeface="+mn-ea"/>
                <a:cs typeface="+mn-cs"/>
              </a:rPr>
              <a:t> Class</a:t>
            </a:r>
          </a:p>
          <a:p>
            <a:pPr marL="342900" indent="-342900">
              <a:spcBef>
                <a:spcPct val="20000"/>
              </a:spcBef>
              <a:buFont typeface="Arial" pitchFamily="34" charset="0"/>
              <a:buChar char="•"/>
            </a:pPr>
            <a:r>
              <a:rPr lang="en-US" altLang="ko-KR" sz="2800" dirty="0" smtClean="0"/>
              <a:t>Elicit some resolutions</a:t>
            </a:r>
          </a:p>
          <a:p>
            <a:pPr marL="342900" indent="-342900">
              <a:spcBef>
                <a:spcPct val="20000"/>
              </a:spcBef>
              <a:buFont typeface="Arial" pitchFamily="34" charset="0"/>
              <a:buChar char="•"/>
            </a:pPr>
            <a:r>
              <a:rPr lang="en-US" altLang="ko-KR" sz="2800" dirty="0" smtClean="0"/>
              <a:t>Divide students into groups (they should support each other)</a:t>
            </a:r>
          </a:p>
          <a:p>
            <a:pPr marL="342900" indent="-342900">
              <a:spcBef>
                <a:spcPct val="20000"/>
              </a:spcBef>
              <a:buFont typeface="Arial" pitchFamily="34" charset="0"/>
              <a:buChar char="•"/>
            </a:pPr>
            <a:r>
              <a:rPr lang="en-US" altLang="ko-KR" sz="2800" dirty="0" smtClean="0"/>
              <a:t>Assign groups to a side, then have them make arguments in affirmative or negative</a:t>
            </a:r>
          </a:p>
          <a:p>
            <a:pPr marL="800100" lvl="1" indent="-342900">
              <a:spcBef>
                <a:spcPct val="20000"/>
              </a:spcBef>
              <a:buFont typeface="Arial" pitchFamily="34" charset="0"/>
              <a:buChar char="•"/>
            </a:pPr>
            <a:r>
              <a:rPr lang="en-US" altLang="ko-KR" sz="2800" dirty="0" smtClean="0"/>
              <a:t>No translating! Simple and clear English…they can do it!</a:t>
            </a:r>
          </a:p>
          <a:p>
            <a:pPr marL="342900" indent="-342900">
              <a:spcBef>
                <a:spcPct val="20000"/>
              </a:spcBef>
              <a:buFont typeface="Arial" pitchFamily="34" charset="0"/>
              <a:buChar char="•"/>
            </a:pPr>
            <a:r>
              <a:rPr lang="en-US" altLang="ko-KR" sz="2800" dirty="0" smtClean="0"/>
              <a:t>Discuss the arguments</a:t>
            </a:r>
          </a:p>
          <a:p>
            <a:pPr marL="342900" indent="-342900">
              <a:spcBef>
                <a:spcPct val="20000"/>
              </a:spcBef>
              <a:buFont typeface="Arial" pitchFamily="34" charset="0"/>
              <a:buChar char="•"/>
            </a:pPr>
            <a:endParaRPr lang="ko-KR" altLang="en-US" sz="2800" dirty="0" smtClean="0"/>
          </a:p>
          <a:p>
            <a:pPr marL="342900" marR="0" lvl="0" indent="-342900" algn="l" defTabSz="914400" rtl="0" eaLnBrk="1" fontAlgn="auto" latinLnBrk="1" hangingPunct="1">
              <a:lnSpc>
                <a:spcPct val="100000"/>
              </a:lnSpc>
              <a:spcBef>
                <a:spcPct val="20000"/>
              </a:spcBef>
              <a:spcAft>
                <a:spcPts val="0"/>
              </a:spcAft>
              <a:buClrTx/>
              <a:buSzTx/>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00000"/>
              </a:lnSpc>
              <a:spcBef>
                <a:spcPct val="20000"/>
              </a:spcBef>
              <a:spcAft>
                <a:spcPts val="0"/>
              </a:spcAft>
              <a:buClrTx/>
              <a:buSzTx/>
              <a:buFont typeface="Arial" pitchFamily="34" charset="0"/>
              <a:buChar char="–"/>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68</TotalTime>
  <Words>344</Words>
  <Application>Microsoft Office PowerPoint</Application>
  <PresentationFormat>On-screen Show (4:3)</PresentationFormat>
  <Paragraphs>75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Equity</vt:lpstr>
      <vt:lpstr>Debate</vt:lpstr>
      <vt:lpstr>The language</vt:lpstr>
      <vt:lpstr>A six class example</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dc:title>
  <dc:creator>Robb Kerr</dc:creator>
  <cp:lastModifiedBy>Robb Kerr</cp:lastModifiedBy>
  <cp:revision>2</cp:revision>
  <dcterms:created xsi:type="dcterms:W3CDTF">2015-01-04T04:36:14Z</dcterms:created>
  <dcterms:modified xsi:type="dcterms:W3CDTF">2015-01-04T05:44:22Z</dcterms:modified>
</cp:coreProperties>
</file>