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71" r:id="rId4"/>
    <p:sldId id="272" r:id="rId5"/>
    <p:sldId id="257" r:id="rId6"/>
    <p:sldId id="258" r:id="rId7"/>
    <p:sldId id="263" r:id="rId8"/>
    <p:sldId id="264" r:id="rId9"/>
    <p:sldId id="273" r:id="rId10"/>
    <p:sldId id="259" r:id="rId11"/>
    <p:sldId id="261" r:id="rId12"/>
    <p:sldId id="260" r:id="rId13"/>
    <p:sldId id="265" r:id="rId14"/>
    <p:sldId id="266" r:id="rId15"/>
    <p:sldId id="267" r:id="rId16"/>
    <p:sldId id="268" r:id="rId17"/>
    <p:sldId id="269" r:id="rId18"/>
    <p:sldId id="277" r:id="rId19"/>
    <p:sldId id="276" r:id="rId20"/>
    <p:sldId id="275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94" autoAdjust="0"/>
    <p:restoredTop sz="94660"/>
  </p:normalViewPr>
  <p:slideViewPr>
    <p:cSldViewPr snapToGrid="0">
      <p:cViewPr>
        <p:scale>
          <a:sx n="70" d="100"/>
          <a:sy n="70" d="100"/>
        </p:scale>
        <p:origin x="-1494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hyperlink" Target="http://www.google.co.kr/url?sa=i&amp;rct=j&amp;q=&amp;esrc=s&amp;frm=1&amp;source=images&amp;cd=&amp;cad=rja&amp;uact=8&amp;ved=0CAcQjRw&amp;url=http://www.wpclipart.com/education/chalkboard/teacher/teacher_blackboard_pointing.png.html&amp;ei=3Q69VLzYNoG1mwXJroKoDg&amp;bvm=bv.83829542,d.dGY&amp;psig=AFQjCNG4VQJFPhUO13x05uX6I6KxXAH3pw&amp;ust=1421762640755573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hyperlink" Target="https://www.google.co.kr/url?sa=i&amp;rct=j&amp;q=&amp;esrc=s&amp;frm=1&amp;source=images&amp;cd=&amp;cad=rja&amp;uact=8&amp;ved=0CAcQjRw&amp;url=https://www.colourbox.com/image/side-view-of-a-full-length-standing-college-or-university-student-he-is-holding-a-book-and-giving-a-thumbs-up-sign-image-2754487&amp;ei=hQ-9VNm5I4e3mAXf9ILoCA&amp;bvm=bv.83829542,d.dGY&amp;psig=AFQjCNElpVAmuarq2l1PMi9HFrpbr2vK4Q&amp;ust=1421762804647850" TargetMode="External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hyperlink" Target="http://www.google.co.kr/url?sa=i&amp;rct=j&amp;q=&amp;esrc=s&amp;frm=1&amp;source=images&amp;cd=&amp;cad=rja&amp;uact=8&amp;ved=0CAcQjRw&amp;url=http://www.wpclipart.com/education/chalkboard/teacher/teacher_blackboard_pointing.png.html&amp;ei=3Q69VLzYNoG1mwXJroKoDg&amp;bvm=bv.83829542,d.dGY&amp;psig=AFQjCNG4VQJFPhUO13x05uX6I6KxXAH3pw&amp;ust=1421762640755573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hyperlink" Target="https://www.google.co.kr/url?sa=i&amp;rct=j&amp;q=&amp;esrc=s&amp;frm=1&amp;source=images&amp;cd=&amp;cad=rja&amp;uact=8&amp;ved=0CAcQjRw&amp;url=https://www.colourbox.com/image/side-view-of-a-full-length-standing-college-or-university-student-he-is-holding-a-book-and-giving-a-thumbs-up-sign-image-2754487&amp;ei=hQ-9VNm5I4e3mAXf9ILoCA&amp;bvm=bv.83829542,d.dGY&amp;psig=AFQjCNElpVAmuarq2l1PMi9HFrpbr2vK4Q&amp;ust=1421762804647850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송현정\AppData\Local\Microsoft\Windows\Temporary Internet Files\Content.IE5\F37ARQ8P\20080315000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015" y1="61304" x2="8015" y2="61304"/>
                        <a14:foregroundMark x1="6375" y1="66739" x2="6375" y2="66739"/>
                        <a14:foregroundMark x1="5647" y1="71087" x2="5647" y2="71087"/>
                        <a14:foregroundMark x1="5647" y1="72609" x2="5647" y2="72609"/>
                        <a14:foregroundMark x1="4372" y1="74130" x2="4372" y2="74130"/>
                        <a14:foregroundMark x1="26958" y1="75217" x2="26958" y2="75217"/>
                        <a14:foregroundMark x1="9654" y1="80435" x2="9654" y2="8043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10210" y="2483893"/>
            <a:ext cx="4175264" cy="3498400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Life with </a:t>
            </a:r>
            <a:br>
              <a:rPr lang="en-US" altLang="ko-KR" b="1" dirty="0" smtClean="0"/>
            </a:br>
            <a:r>
              <a:rPr lang="en-US" altLang="ko-KR" b="1" dirty="0" smtClean="0"/>
              <a:t>Electric Devices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57193" y="4233093"/>
            <a:ext cx="7766936" cy="1096899"/>
          </a:xfrm>
        </p:spPr>
        <p:txBody>
          <a:bodyPr>
            <a:normAutofit/>
          </a:bodyPr>
          <a:lstStyle/>
          <a:p>
            <a:r>
              <a:rPr lang="en-US" altLang="ko-KR" sz="3000" dirty="0" smtClean="0"/>
              <a:t>Lesson 2. </a:t>
            </a:r>
            <a:r>
              <a:rPr lang="en-US" altLang="ko-KR" sz="3000" dirty="0" smtClean="0"/>
              <a:t>imperative forms.</a:t>
            </a:r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238495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>
          <a:xfrm>
            <a:off x="672591" y="492868"/>
            <a:ext cx="8596668" cy="966281"/>
          </a:xfrm>
        </p:spPr>
        <p:txBody>
          <a:bodyPr>
            <a:normAutofit/>
          </a:bodyPr>
          <a:lstStyle/>
          <a:p>
            <a:r>
              <a:rPr lang="en-US" altLang="ko-KR" sz="5000" dirty="0" smtClean="0"/>
              <a:t>Acting out in silence game</a:t>
            </a:r>
            <a:endParaRPr lang="ko-KR" altLang="en-US" sz="5000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672591" y="1548476"/>
            <a:ext cx="8596668" cy="4348749"/>
          </a:xfrm>
        </p:spPr>
        <p:txBody>
          <a:bodyPr>
            <a:normAutofit/>
          </a:bodyPr>
          <a:lstStyle/>
          <a:p>
            <a:pPr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en-US" altLang="ko-KR" sz="3000" dirty="0" smtClean="0"/>
              <a:t>One student at the front looks forward and the rest </a:t>
            </a:r>
            <a:r>
              <a:rPr lang="en-US" altLang="ko-KR" sz="3000" dirty="0" smtClean="0"/>
              <a:t>looks back in a row.</a:t>
            </a:r>
            <a:endParaRPr lang="en-US" altLang="ko-KR" sz="3000" dirty="0" smtClean="0"/>
          </a:p>
          <a:p>
            <a:pPr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en-US" altLang="ko-KR" sz="3000" dirty="0" smtClean="0"/>
              <a:t>Teacher shows one of the </a:t>
            </a:r>
            <a:r>
              <a:rPr lang="en-US" altLang="ko-KR" sz="3000" dirty="0" smtClean="0"/>
              <a:t>instructions of </a:t>
            </a:r>
            <a:r>
              <a:rPr lang="en-US" altLang="ko-KR" sz="3000" dirty="0" smtClean="0"/>
              <a:t>the device on a slide.</a:t>
            </a:r>
            <a:endParaRPr lang="ko-KR" altLang="en-US" sz="3000" dirty="0"/>
          </a:p>
        </p:txBody>
      </p:sp>
      <p:pic>
        <p:nvPicPr>
          <p:cNvPr id="1026" name="Picture 2" descr="http://www.wpclipart.com/education/chalkboard/teacher/teacher_blackboard_pointin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82" y="4040690"/>
            <a:ext cx="2787964" cy="230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5331" y1="29250" x2="65331" y2="29250"/>
                        <a14:foregroundMark x1="71944" y1="30625" x2="71944" y2="30625"/>
                        <a14:foregroundMark x1="69138" y1="26750" x2="69138" y2="26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487" y="3798651"/>
            <a:ext cx="1738438" cy="27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399">
                        <a14:foregroundMark x1="65531" y1="28625" x2="65531" y2="28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28430" y="3763120"/>
            <a:ext cx="1738438" cy="27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399">
                        <a14:foregroundMark x1="65731" y1="28625" x2="65731" y2="28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62995" y="3763120"/>
            <a:ext cx="1738438" cy="27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7735" y1="30125" x2="67735" y2="30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04042" y="3763119"/>
            <a:ext cx="1738438" cy="27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11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672591" y="1548476"/>
            <a:ext cx="8596668" cy="4348749"/>
          </a:xfrm>
        </p:spPr>
        <p:txBody>
          <a:bodyPr>
            <a:normAutofit/>
          </a:bodyPr>
          <a:lstStyle/>
          <a:p>
            <a:pPr marL="514350" indent="-514350">
              <a:buClr>
                <a:schemeClr val="accent2">
                  <a:lumMod val="75000"/>
                </a:schemeClr>
              </a:buClr>
              <a:buFont typeface="+mj-lt"/>
              <a:buAutoNum type="arabicPeriod" startAt="3"/>
            </a:pPr>
            <a:r>
              <a:rPr lang="en-US" altLang="ko-KR" sz="3000" dirty="0" smtClean="0"/>
              <a:t>The first student acts out the </a:t>
            </a:r>
            <a:r>
              <a:rPr lang="en-US" altLang="ko-KR" sz="3000" dirty="0" smtClean="0"/>
              <a:t>instruction</a:t>
            </a:r>
            <a:r>
              <a:rPr lang="en-US" altLang="ko-KR" sz="3000" dirty="0" smtClean="0"/>
              <a:t> </a:t>
            </a:r>
            <a:r>
              <a:rPr lang="en-US" altLang="ko-KR" sz="3000" dirty="0" smtClean="0"/>
              <a:t>and convey it to the next one.</a:t>
            </a:r>
          </a:p>
          <a:p>
            <a:pPr marL="514350" indent="-514350">
              <a:buClr>
                <a:schemeClr val="accent2">
                  <a:lumMod val="75000"/>
                </a:schemeClr>
              </a:buClr>
              <a:buFont typeface="+mj-lt"/>
              <a:buAutoNum type="arabicPeriod" startAt="3"/>
            </a:pPr>
            <a:r>
              <a:rPr lang="en-US" altLang="ko-KR" sz="3000" dirty="0" smtClean="0"/>
              <a:t>The next on acts out the same to the next and so on.</a:t>
            </a:r>
          </a:p>
          <a:p>
            <a:pPr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endParaRPr lang="ko-KR" altLang="en-US" sz="3000" dirty="0"/>
          </a:p>
        </p:txBody>
      </p:sp>
      <p:pic>
        <p:nvPicPr>
          <p:cNvPr id="1026" name="Picture 2" descr="http://www.wpclipart.com/education/chalkboard/teacher/teacher_blackboard_pointin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82" y="4040690"/>
            <a:ext cx="2787964" cy="230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2487" y="3664650"/>
            <a:ext cx="1738438" cy="27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996">
                        <a14:foregroundMark x1="67735" y1="29875" x2="67735" y2="29875"/>
                        <a14:foregroundMark x1="62725" y1="46625" x2="62725" y2="46625"/>
                        <a14:foregroundMark x1="61523" y1="46000" x2="61523" y2="4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549" y="3670063"/>
            <a:ext cx="1738438" cy="2785821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49347" y="3670063"/>
            <a:ext cx="1738438" cy="27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www.colourbox.com/preview/2754487-side-view-of-a-full-length-standing-college-or-university-student-he-is-holding-a-book-and-giving-a-thumbs-up-sign.jpg">
            <a:hlinkClick r:id="rId4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3099" y="3664649"/>
            <a:ext cx="1738438" cy="27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2"/>
          <p:cNvSpPr txBox="1">
            <a:spLocks/>
          </p:cNvSpPr>
          <p:nvPr/>
        </p:nvSpPr>
        <p:spPr>
          <a:xfrm>
            <a:off x="672591" y="492868"/>
            <a:ext cx="8596668" cy="9662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ko-KR" sz="5000" smtClean="0"/>
              <a:t>Acting out in silence game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378945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63686" y="1687241"/>
            <a:ext cx="8596668" cy="4572485"/>
          </a:xfrm>
        </p:spPr>
        <p:txBody>
          <a:bodyPr>
            <a:normAutofit/>
          </a:bodyPr>
          <a:lstStyle/>
          <a:p>
            <a:pPr>
              <a:buClr>
                <a:schemeClr val="accent1">
                  <a:lumMod val="75000"/>
                </a:schemeClr>
              </a:buClr>
              <a:buFont typeface="+mj-lt"/>
              <a:buAutoNum type="arabicPeriod" startAt="5"/>
            </a:pPr>
            <a:r>
              <a:rPr lang="en-US" altLang="ko-KR" sz="3000" dirty="0" smtClean="0"/>
              <a:t>The last one should write down the </a:t>
            </a:r>
            <a:r>
              <a:rPr lang="en-US" altLang="ko-KR" sz="3000" dirty="0" smtClean="0"/>
              <a:t>instruction</a:t>
            </a:r>
            <a:r>
              <a:rPr lang="en-US" altLang="ko-KR" sz="3000" dirty="0" smtClean="0"/>
              <a:t> </a:t>
            </a:r>
            <a:r>
              <a:rPr lang="en-US" altLang="ko-KR" sz="3000" dirty="0" smtClean="0"/>
              <a:t>and the teacher tells whether it is right or not.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+mj-lt"/>
              <a:buAutoNum type="arabicPeriod" startAt="5"/>
            </a:pPr>
            <a:r>
              <a:rPr lang="en-US" altLang="ko-KR" sz="3000" dirty="0" smtClean="0"/>
              <a:t>They repeat the above in the same way for other </a:t>
            </a:r>
            <a:r>
              <a:rPr lang="en-US" altLang="ko-KR" sz="3000" dirty="0" smtClean="0"/>
              <a:t>instructions</a:t>
            </a:r>
            <a:r>
              <a:rPr lang="en-US" altLang="ko-KR" sz="3000" dirty="0" smtClean="0"/>
              <a:t>.</a:t>
            </a:r>
            <a:endParaRPr lang="en-US" altLang="ko-KR" sz="3000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+mj-lt"/>
              <a:buAutoNum type="arabicPeriod" startAt="5"/>
            </a:pPr>
            <a:r>
              <a:rPr lang="en-US" altLang="ko-KR" sz="3000" dirty="0" smtClean="0"/>
              <a:t>They collect </a:t>
            </a:r>
            <a:r>
              <a:rPr lang="en-US" altLang="ko-KR" sz="3000" dirty="0" smtClean="0"/>
              <a:t>all</a:t>
            </a:r>
            <a:r>
              <a:rPr lang="en-US" altLang="ko-KR" sz="3000" dirty="0" smtClean="0"/>
              <a:t> instructions </a:t>
            </a:r>
            <a:r>
              <a:rPr lang="en-US" altLang="ko-KR" sz="3000" dirty="0" smtClean="0"/>
              <a:t>and re-order them in a right order and guess what the home appliance is.</a:t>
            </a:r>
            <a:endParaRPr lang="ko-KR" altLang="en-US" sz="3000" dirty="0"/>
          </a:p>
        </p:txBody>
      </p:sp>
      <p:sp>
        <p:nvSpPr>
          <p:cNvPr id="5" name="제목 12"/>
          <p:cNvSpPr>
            <a:spLocks noGrp="1"/>
          </p:cNvSpPr>
          <p:nvPr>
            <p:ph type="title"/>
          </p:nvPr>
        </p:nvSpPr>
        <p:spPr>
          <a:xfrm>
            <a:off x="672591" y="520164"/>
            <a:ext cx="8596668" cy="966281"/>
          </a:xfrm>
        </p:spPr>
        <p:txBody>
          <a:bodyPr>
            <a:normAutofit/>
          </a:bodyPr>
          <a:lstStyle/>
          <a:p>
            <a:r>
              <a:rPr lang="en-US" altLang="ko-KR" sz="5000" dirty="0" smtClean="0"/>
              <a:t>Acting out in silence game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381297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5000" b="1" dirty="0" smtClean="0"/>
              <a:t>Acting out this sentence!</a:t>
            </a:r>
            <a:endParaRPr lang="ko-KR" altLang="en-US" sz="5000" b="1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A</a:t>
            </a:r>
            <a:endParaRPr lang="ko-KR" altLang="en-US" sz="3000" dirty="0"/>
          </a:p>
        </p:txBody>
      </p:sp>
      <p:sp>
        <p:nvSpPr>
          <p:cNvPr id="5" name="내용 개체 틀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Put a detergent into the machine.</a:t>
            </a:r>
            <a:endParaRPr lang="ko-KR" altLang="en-US" sz="4800" b="1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B</a:t>
            </a:r>
            <a:endParaRPr lang="ko-KR" altLang="en-US" sz="300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Push the start button</a:t>
            </a:r>
            <a:r>
              <a:rPr lang="en-US" altLang="ko-KR" sz="4800" dirty="0" smtClean="0"/>
              <a:t>.</a:t>
            </a:r>
            <a:endParaRPr lang="ko-KR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5000" b="1" dirty="0" smtClean="0"/>
              <a:t>Acting out this sentence!</a:t>
            </a:r>
            <a:endParaRPr lang="ko-KR" altLang="en-US" sz="5000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A</a:t>
            </a:r>
            <a:endParaRPr lang="ko-KR" altLang="en-US" sz="3000" dirty="0"/>
          </a:p>
        </p:txBody>
      </p:sp>
      <p:sp>
        <p:nvSpPr>
          <p:cNvPr id="5" name="내용 개체 틀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Close the lid and push the start button.</a:t>
            </a:r>
            <a:endParaRPr lang="ko-KR" altLang="en-US" sz="4800" b="1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B</a:t>
            </a:r>
            <a:endParaRPr lang="ko-KR" altLang="en-US" sz="300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Wash rice in a bowl.</a:t>
            </a:r>
            <a:endParaRPr lang="ko-KR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5000" b="1" dirty="0" smtClean="0"/>
              <a:t>Acting out this sentence!</a:t>
            </a:r>
            <a:endParaRPr lang="ko-KR" altLang="en-US" sz="5000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 altLang="ko-KR" sz="3000" dirty="0"/>
          </a:p>
          <a:p>
            <a:pPr algn="ctr"/>
            <a:r>
              <a:rPr lang="en-US" altLang="ko-KR" sz="3000" dirty="0" smtClean="0"/>
              <a:t>Team A</a:t>
            </a:r>
            <a:endParaRPr lang="ko-KR" altLang="en-US" sz="3000" dirty="0"/>
          </a:p>
        </p:txBody>
      </p:sp>
      <p:sp>
        <p:nvSpPr>
          <p:cNvPr id="5" name="내용 개체 틀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Open </a:t>
            </a:r>
            <a:r>
              <a:rPr lang="en-US" altLang="ko-KR" sz="4800" b="1" dirty="0"/>
              <a:t>a</a:t>
            </a:r>
            <a:r>
              <a:rPr lang="en-US" altLang="ko-KR" sz="4800" b="1" dirty="0" smtClean="0"/>
              <a:t> </a:t>
            </a:r>
            <a:r>
              <a:rPr lang="en-US" altLang="ko-KR" sz="4800" b="1" dirty="0" smtClean="0"/>
              <a:t>lid of the machine.</a:t>
            </a:r>
            <a:endParaRPr lang="ko-KR" altLang="en-US" sz="4800" b="1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B</a:t>
            </a:r>
            <a:endParaRPr lang="ko-KR" altLang="en-US" sz="300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Open </a:t>
            </a:r>
            <a:r>
              <a:rPr lang="en-US" altLang="ko-KR" sz="4800" b="1" dirty="0"/>
              <a:t>a</a:t>
            </a:r>
            <a:r>
              <a:rPr lang="en-US" altLang="ko-KR" sz="4800" b="1" dirty="0" smtClean="0"/>
              <a:t> </a:t>
            </a:r>
            <a:r>
              <a:rPr lang="en-US" altLang="ko-KR" sz="4800" b="1" dirty="0" smtClean="0"/>
              <a:t>lid of the machine.</a:t>
            </a:r>
            <a:endParaRPr lang="ko-KR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5000" b="1" dirty="0" smtClean="0"/>
              <a:t>Acting out this sentence!</a:t>
            </a:r>
            <a:endParaRPr lang="ko-KR" altLang="en-US" sz="5000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A</a:t>
            </a:r>
            <a:endParaRPr lang="ko-KR" altLang="en-US" sz="3000" dirty="0"/>
          </a:p>
        </p:txBody>
      </p:sp>
      <p:sp>
        <p:nvSpPr>
          <p:cNvPr id="5" name="내용 개체 틀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Take out the clothes from the machine.</a:t>
            </a:r>
            <a:endParaRPr lang="ko-KR" altLang="en-US" sz="4800" b="1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B</a:t>
            </a:r>
            <a:endParaRPr lang="ko-KR" altLang="en-US" sz="300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Close the lid of the machine.</a:t>
            </a:r>
            <a:endParaRPr lang="ko-KR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5000" b="1" dirty="0" smtClean="0"/>
              <a:t>Acting out this sentence!</a:t>
            </a:r>
            <a:endParaRPr lang="ko-KR" altLang="en-US" sz="5000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A</a:t>
            </a:r>
            <a:endParaRPr lang="ko-KR" altLang="en-US" sz="3000" dirty="0"/>
          </a:p>
        </p:txBody>
      </p:sp>
      <p:sp>
        <p:nvSpPr>
          <p:cNvPr id="5" name="내용 개체 틀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Put a detergent into the machine.</a:t>
            </a:r>
            <a:endParaRPr lang="ko-KR" altLang="en-US" sz="4800" b="1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altLang="ko-KR" sz="3000" dirty="0" smtClean="0"/>
              <a:t>Team B</a:t>
            </a:r>
            <a:endParaRPr lang="ko-KR" altLang="en-US" sz="300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4800" b="1" dirty="0" smtClean="0"/>
              <a:t>Put rice into the machine.</a:t>
            </a:r>
            <a:endParaRPr lang="ko-KR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9913" y="282053"/>
            <a:ext cx="8596668" cy="755176"/>
          </a:xfrm>
        </p:spPr>
        <p:txBody>
          <a:bodyPr/>
          <a:lstStyle/>
          <a:p>
            <a:pPr algn="ctr"/>
            <a:r>
              <a:rPr lang="en-US" altLang="ko-KR" dirty="0" smtClean="0"/>
              <a:t>Answer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7506" y="823503"/>
            <a:ext cx="4185623" cy="576262"/>
          </a:xfrm>
        </p:spPr>
        <p:txBody>
          <a:bodyPr/>
          <a:lstStyle/>
          <a:p>
            <a:pPr algn="ctr"/>
            <a:r>
              <a:rPr lang="en-US" altLang="ko-KR" sz="2500" dirty="0" smtClean="0"/>
              <a:t>Team A</a:t>
            </a:r>
            <a:endParaRPr lang="ko-KR" altLang="en-US" sz="2500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9392" y="1528548"/>
            <a:ext cx="4185623" cy="4681183"/>
          </a:xfrm>
        </p:spPr>
        <p:txBody>
          <a:bodyPr>
            <a:noAutofit/>
          </a:bodyPr>
          <a:lstStyle/>
          <a:p>
            <a:r>
              <a:rPr lang="en-US" altLang="ko-KR" sz="2300" dirty="0" smtClean="0"/>
              <a:t>How to use </a:t>
            </a:r>
            <a:r>
              <a:rPr lang="en-US" altLang="ko-KR" sz="2300" dirty="0" smtClean="0">
                <a:solidFill>
                  <a:srgbClr val="FF0000"/>
                </a:solidFill>
              </a:rPr>
              <a:t>a washing machine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300" dirty="0" smtClean="0"/>
              <a:t>First, open a lid of the machine.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300" dirty="0" smtClean="0"/>
              <a:t>Second, put the clothes in the machine.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300" dirty="0" smtClean="0"/>
              <a:t>Third, put a detergent into the machine.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300" dirty="0" smtClean="0"/>
              <a:t>Fourth, close the lid and push a start button.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300" dirty="0" smtClean="0"/>
              <a:t>Finally, take out the clothes from the machine.</a:t>
            </a:r>
            <a:endParaRPr lang="ko-KR" altLang="en-US" sz="2300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211213" y="782558"/>
            <a:ext cx="4185618" cy="576262"/>
          </a:xfrm>
        </p:spPr>
        <p:txBody>
          <a:bodyPr/>
          <a:lstStyle/>
          <a:p>
            <a:pPr algn="ctr"/>
            <a:r>
              <a:rPr lang="en-US" altLang="ko-KR" sz="2500" dirty="0" smtClean="0"/>
              <a:t>Team B</a:t>
            </a:r>
            <a:endParaRPr lang="ko-KR" altLang="en-US" sz="250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252156" y="1542196"/>
            <a:ext cx="4185617" cy="4995081"/>
          </a:xfrm>
        </p:spPr>
        <p:txBody>
          <a:bodyPr>
            <a:noAutofit/>
          </a:bodyPr>
          <a:lstStyle/>
          <a:p>
            <a:r>
              <a:rPr lang="en-US" altLang="ko-KR" sz="2500" dirty="0" smtClean="0"/>
              <a:t>How to use </a:t>
            </a:r>
            <a:r>
              <a:rPr lang="en-US" altLang="ko-KR" sz="2500" dirty="0" smtClean="0">
                <a:solidFill>
                  <a:srgbClr val="FF0000"/>
                </a:solidFill>
              </a:rPr>
              <a:t>a rice cooker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500" dirty="0" smtClean="0"/>
              <a:t>First, wash rice in a bowl.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500" dirty="0" smtClean="0"/>
              <a:t>Second, open a lid of the machine.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500" dirty="0" smtClean="0"/>
              <a:t>Third, put rice into the machine.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500" dirty="0" smtClean="0"/>
              <a:t>Fourth, close the lid of the machine.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altLang="ko-KR" sz="2500" dirty="0" smtClean="0"/>
              <a:t>Finally, push the start button.</a:t>
            </a:r>
          </a:p>
        </p:txBody>
      </p:sp>
    </p:spTree>
    <p:extLst>
      <p:ext uri="{BB962C8B-B14F-4D97-AF65-F5344CB8AC3E}">
        <p14:creationId xmlns:p14="http://schemas.microsoft.com/office/powerpoint/2010/main" val="93285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1466123" y="1380952"/>
            <a:ext cx="7766936" cy="1646302"/>
          </a:xfrm>
        </p:spPr>
        <p:txBody>
          <a:bodyPr/>
          <a:lstStyle/>
          <a:p>
            <a:r>
              <a:rPr lang="en-US" altLang="ko-KR" dirty="0" smtClean="0"/>
              <a:t>Let’s make it!</a:t>
            </a:r>
            <a:endParaRPr lang="ko-KR" altLang="en-US" dirty="0"/>
          </a:p>
        </p:txBody>
      </p:sp>
      <p:sp>
        <p:nvSpPr>
          <p:cNvPr id="6" name="부제목 5"/>
          <p:cNvSpPr>
            <a:spLocks noGrp="1"/>
          </p:cNvSpPr>
          <p:nvPr>
            <p:ph type="subTitle" idx="1"/>
          </p:nvPr>
        </p:nvSpPr>
        <p:spPr>
          <a:xfrm>
            <a:off x="524427" y="3436683"/>
            <a:ext cx="9110891" cy="1421920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sz="5400" dirty="0" smtClean="0"/>
              <a:t>Make a poster for introducing</a:t>
            </a:r>
          </a:p>
          <a:p>
            <a:r>
              <a:rPr lang="en-US" altLang="ko-KR" sz="5400" dirty="0" smtClean="0"/>
              <a:t>instructions of a product.</a:t>
            </a:r>
            <a:endParaRPr lang="ko-KR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785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95563" y="5154531"/>
            <a:ext cx="2182598" cy="132080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1" dirty="0" smtClean="0">
                <a:solidFill>
                  <a:schemeClr val="tx1"/>
                </a:solidFill>
              </a:rPr>
              <a:t>lid</a:t>
            </a:r>
            <a:endParaRPr lang="ko-KR" altLang="en-US" sz="60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송현정\AppData\Local\Microsoft\Windows\Temporary Internet Files\Content.IE5\8D5TPQ5W\law-of-the-lid[1].jpg"/>
          <p:cNvPicPr>
            <a:picLocks noChangeAspect="1" noChangeArrowheads="1"/>
          </p:cNvPicPr>
          <p:nvPr/>
        </p:nvPicPr>
        <p:blipFill>
          <a:blip r:embed="rId2"/>
          <a:srcRect l="32242" t="13634" r="28841" b="6897"/>
          <a:stretch>
            <a:fillRect/>
          </a:stretch>
        </p:blipFill>
        <p:spPr bwMode="auto">
          <a:xfrm>
            <a:off x="1637731" y="1119116"/>
            <a:ext cx="2661313" cy="3616657"/>
          </a:xfrm>
          <a:prstGeom prst="rect">
            <a:avLst/>
          </a:prstGeom>
          <a:noFill/>
        </p:spPr>
      </p:pic>
      <p:pic>
        <p:nvPicPr>
          <p:cNvPr id="1027" name="Picture 3" descr="C:\Users\송현정\AppData\Local\Microsoft\Windows\Temporary Internet Files\Content.IE5\1AZDCHUV\faux-leather-file-box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8678" y="868787"/>
            <a:ext cx="3703213" cy="370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아래쪽 화살표 5"/>
          <p:cNvSpPr/>
          <p:nvPr/>
        </p:nvSpPr>
        <p:spPr>
          <a:xfrm>
            <a:off x="2743200" y="368490"/>
            <a:ext cx="491319" cy="9689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아래쪽 화살표 6"/>
          <p:cNvSpPr/>
          <p:nvPr/>
        </p:nvSpPr>
        <p:spPr>
          <a:xfrm>
            <a:off x="6457666" y="493594"/>
            <a:ext cx="491319" cy="9689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" name="내용 개체 틀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2"/>
          <a:stretch/>
        </p:blipFill>
        <p:spPr>
          <a:xfrm rot="5400000">
            <a:off x="2268009" y="1034756"/>
            <a:ext cx="6421917" cy="4816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텍스트 개체 틀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4975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545909" y="2022396"/>
            <a:ext cx="6667281" cy="1646302"/>
          </a:xfrm>
        </p:spPr>
        <p:txBody>
          <a:bodyPr/>
          <a:lstStyle/>
          <a:p>
            <a:r>
              <a:rPr lang="en-US" altLang="ko-KR" dirty="0" smtClean="0"/>
              <a:t>Thank you!</a:t>
            </a:r>
            <a:endParaRPr lang="ko-KR" altLang="en-US" dirty="0"/>
          </a:p>
        </p:txBody>
      </p:sp>
      <p:sp>
        <p:nvSpPr>
          <p:cNvPr id="8" name="부제목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137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53134" y="5154531"/>
            <a:ext cx="4312693" cy="132080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1" dirty="0" smtClean="0">
                <a:solidFill>
                  <a:schemeClr val="tx1"/>
                </a:solidFill>
              </a:rPr>
              <a:t>detergent</a:t>
            </a:r>
            <a:endParaRPr lang="ko-KR" altLang="en-US" sz="60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C:\Users\송현정\AppData\Local\Microsoft\Windows\Temporary Internet Files\Content.IE5\YP6KV5GJ\Screen-Shot-2013-01-11-at-4.57.54-PM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8603" y="530201"/>
            <a:ext cx="3352800" cy="4105275"/>
          </a:xfrm>
          <a:prstGeom prst="rect">
            <a:avLst/>
          </a:prstGeom>
          <a:noFill/>
        </p:spPr>
      </p:pic>
      <p:pic>
        <p:nvPicPr>
          <p:cNvPr id="2056" name="Picture 8" descr="C:\Users\송현정\AppData\Local\Microsoft\Windows\Temporary Internet Files\Content.IE5\Y8VL0ICA\300px-Diskflaskor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659" y="1000693"/>
            <a:ext cx="4089018" cy="3393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95563" y="5154531"/>
            <a:ext cx="2182598" cy="132080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1" dirty="0" smtClean="0">
                <a:solidFill>
                  <a:schemeClr val="tx1"/>
                </a:solidFill>
              </a:rPr>
              <a:t>bowl</a:t>
            </a:r>
            <a:endParaRPr lang="ko-KR" altLang="en-US" sz="60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송현정\AppData\Local\Microsoft\Windows\Temporary Internet Files\Content.IE5\K811G7DP\metal-bow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859" y="692411"/>
            <a:ext cx="4097953" cy="4097953"/>
          </a:xfrm>
          <a:prstGeom prst="rect">
            <a:avLst/>
          </a:prstGeom>
          <a:noFill/>
        </p:spPr>
      </p:pic>
      <p:pic>
        <p:nvPicPr>
          <p:cNvPr id="3078" name="Picture 6" descr="C:\Users\송현정\AppData\Local\Microsoft\Windows\Temporary Internet Files\Content.IE5\JN7ZT66L\Jian_bowl_s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7527" y="886079"/>
            <a:ext cx="4234166" cy="3440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3784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Imperative</a:t>
            </a:r>
            <a:endParaRPr lang="ko-KR" altLang="en-US" sz="4000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" t="1639" r="725" b="1"/>
          <a:stretch/>
        </p:blipFill>
        <p:spPr>
          <a:xfrm>
            <a:off x="1202233" y="2734612"/>
            <a:ext cx="6522400" cy="3637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모서리가 둥근 사각형 설명선 6"/>
          <p:cNvSpPr/>
          <p:nvPr/>
        </p:nvSpPr>
        <p:spPr>
          <a:xfrm rot="10800000" flipH="1" flipV="1">
            <a:off x="3265777" y="1501683"/>
            <a:ext cx="4333103" cy="691978"/>
          </a:xfrm>
          <a:prstGeom prst="wedgeRoundRectCallout">
            <a:avLst>
              <a:gd name="adj1" fmla="val -54302"/>
              <a:gd name="adj2" fmla="val 1724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 smtClean="0"/>
              <a:t>Come in slow</a:t>
            </a:r>
            <a:endParaRPr lang="ko-KR" altLang="en-US" sz="3000" dirty="0"/>
          </a:p>
        </p:txBody>
      </p:sp>
      <p:pic>
        <p:nvPicPr>
          <p:cNvPr id="5" name="come in slow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59285" y="1701172"/>
            <a:ext cx="345990" cy="34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677334" y="329376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Imperative</a:t>
            </a:r>
            <a:r>
              <a:rPr lang="en-US" altLang="ko-KR" sz="2500" dirty="0" smtClean="0">
                <a:solidFill>
                  <a:schemeClr val="tx1"/>
                </a:solidFill>
              </a:rPr>
              <a:t/>
            </a:r>
            <a:br>
              <a:rPr lang="en-US" altLang="ko-KR" sz="2500" dirty="0" smtClean="0">
                <a:solidFill>
                  <a:schemeClr val="tx1"/>
                </a:solidFill>
              </a:rPr>
            </a:br>
            <a:r>
              <a:rPr lang="en-US" altLang="ko-KR" sz="2500" dirty="0" smtClean="0">
                <a:solidFill>
                  <a:schemeClr val="tx1"/>
                </a:solidFill>
              </a:rPr>
              <a:t/>
            </a:r>
            <a:br>
              <a:rPr lang="en-US" altLang="ko-KR" sz="2500" dirty="0" smtClean="0">
                <a:solidFill>
                  <a:schemeClr val="tx1"/>
                </a:solidFill>
              </a:rPr>
            </a:br>
            <a:r>
              <a:rPr lang="en-US" altLang="ko-KR" sz="3300" dirty="0" smtClean="0">
                <a:solidFill>
                  <a:schemeClr val="tx1"/>
                </a:solidFill>
              </a:rPr>
              <a:t>Compare these two sentences.</a:t>
            </a:r>
            <a:endParaRPr lang="ko-KR" altLang="en-US" sz="3300" dirty="0">
              <a:solidFill>
                <a:schemeClr val="tx1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      </a:t>
            </a:r>
            <a:endParaRPr lang="ko-KR" altLang="en-US" dirty="0"/>
          </a:p>
        </p:txBody>
      </p:sp>
      <p:pic>
        <p:nvPicPr>
          <p:cNvPr id="8" name="내용 개체 틀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26" y="1962608"/>
            <a:ext cx="2756768" cy="3680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919" y="2513434"/>
            <a:ext cx="3934364" cy="277653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9550" y="5764534"/>
            <a:ext cx="30957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 </a:t>
            </a:r>
            <a:r>
              <a:rPr lang="en-US" altLang="ko-KR" sz="3000" dirty="0" smtClean="0"/>
              <a:t>clean my room.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67619" y="5764534"/>
            <a:ext cx="31056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Clean</a:t>
            </a:r>
            <a:r>
              <a:rPr lang="en-US" altLang="ko-KR" sz="3000" dirty="0" smtClean="0"/>
              <a:t> your room!</a:t>
            </a:r>
          </a:p>
        </p:txBody>
      </p:sp>
      <p:sp>
        <p:nvSpPr>
          <p:cNvPr id="13" name="설명선 1 12"/>
          <p:cNvSpPr/>
          <p:nvPr/>
        </p:nvSpPr>
        <p:spPr>
          <a:xfrm>
            <a:off x="3872828" y="528457"/>
            <a:ext cx="1977081" cy="461319"/>
          </a:xfrm>
          <a:prstGeom prst="borderCallout1">
            <a:avLst>
              <a:gd name="adj1" fmla="val 18750"/>
              <a:gd name="adj2" fmla="val -8333"/>
              <a:gd name="adj3" fmla="val 16072"/>
              <a:gd name="adj4" fmla="val -4875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500" dirty="0" smtClean="0"/>
              <a:t>명령문</a:t>
            </a:r>
            <a:endParaRPr lang="ko-KR" altLang="en-US" sz="2500" dirty="0"/>
          </a:p>
        </p:txBody>
      </p:sp>
      <p:sp>
        <p:nvSpPr>
          <p:cNvPr id="2" name="TextBox 1"/>
          <p:cNvSpPr txBox="1"/>
          <p:nvPr/>
        </p:nvSpPr>
        <p:spPr>
          <a:xfrm>
            <a:off x="1463516" y="5764534"/>
            <a:ext cx="2920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</a:rPr>
              <a:t>I</a:t>
            </a:r>
            <a:endParaRPr lang="ko-KR" altLang="en-US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58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24792E-6 C 0.0043 -0.01781 0.00925 -0.03284 0.01121 -0.0518 C 0.01055 -0.06637 0.01016 -0.08325 0.00795 -0.09759 C 0.00652 -0.10707 0.00248 -0.11679 -0.00013 -0.12534 C -0.00195 -0.13968 -0.00547 -0.14454 -0.01341 -0.14708 C -0.02396 -0.14546 -0.02852 -0.145 -0.03686 -0.13529 C -0.03986 -0.12696 -0.04142 -0.12118 -0.04246 -0.11147 C -0.04207 -0.10152 -0.04246 -0.09135 -0.04142 -0.08164 C -0.04051 -0.07215 -0.0353 -0.08233 -0.03465 -0.08349 C -0.02318 -0.10176 -0.03204 -0.09042 -0.02462 -0.09944 C -0.02305 -0.10337 -0.02162 -0.10754 -0.02006 -0.11147 C -0.01915 -0.11424 -0.0168 -0.11933 -0.0168 -0.1191 C -0.01589 -0.12812 -0.01498 -0.13483 -0.01341 -0.14315 C -0.01393 -0.15726 -0.01198 -0.22225 -0.0224 -0.24075 C -0.0254 -0.26827 -0.03777 -0.26665 -0.05028 -0.27243 C -0.05979 -0.27151 -0.07854 -0.27405 -0.08727 -0.25855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1" y="-137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humancentereddesign.org/sites/default/files/in_out_door_entrance_400w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276" y="412376"/>
            <a:ext cx="3657600" cy="4873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내용 개체 틀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ko-KR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동사</a:t>
            </a:r>
            <a:r>
              <a:rPr lang="ko-KR" alt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ko-KR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+ </a:t>
            </a:r>
            <a:r>
              <a:rPr lang="ko-KR" altLang="en-US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목적어</a:t>
            </a:r>
            <a:r>
              <a:rPr lang="en-US" altLang="ko-KR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대상</a:t>
            </a:r>
            <a:r>
              <a:rPr lang="en-US" altLang="ko-KR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  <a:p>
            <a:pPr marL="0" indent="0" algn="ctr">
              <a:buNone/>
            </a:pPr>
            <a:endParaRPr lang="en-US" altLang="ko-KR" sz="1500" dirty="0" smtClean="0"/>
          </a:p>
          <a:p>
            <a:pPr marL="0" indent="0" algn="ctr">
              <a:buNone/>
            </a:pPr>
            <a:r>
              <a:rPr lang="en-US" altLang="ko-KR" sz="3000" dirty="0" smtClean="0">
                <a:solidFill>
                  <a:srgbClr val="FF0000"/>
                </a:solidFill>
              </a:rPr>
              <a:t>Verb + </a:t>
            </a:r>
            <a:r>
              <a:rPr lang="en-US" altLang="ko-KR" sz="3000" dirty="0" smtClean="0">
                <a:solidFill>
                  <a:schemeClr val="accent2">
                    <a:lumMod val="75000"/>
                  </a:schemeClr>
                </a:solidFill>
              </a:rPr>
              <a:t>object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829734" y="648511"/>
            <a:ext cx="8596668" cy="9662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ko-KR" dirty="0" smtClean="0"/>
              <a:t>Imperative 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명령문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endParaRPr lang="ko-KR" altLang="en-US" sz="33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1400" y="5286126"/>
            <a:ext cx="164500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0" dirty="0" smtClean="0">
                <a:solidFill>
                  <a:srgbClr val="FF0000"/>
                </a:solidFill>
              </a:rPr>
              <a:t>close</a:t>
            </a:r>
            <a:endParaRPr lang="ko-KR" altLang="en-US" sz="50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66491" y="5286126"/>
            <a:ext cx="262924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0" dirty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en-US" altLang="ko-KR" sz="5000" dirty="0" smtClean="0">
                <a:solidFill>
                  <a:schemeClr val="accent2">
                    <a:lumMod val="75000"/>
                  </a:schemeClr>
                </a:solidFill>
              </a:rPr>
              <a:t>he door</a:t>
            </a:r>
            <a:endParaRPr lang="ko-KR" altLang="en-US" sz="5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7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06759 C -0.00677 -0.07592 -0.01068 -0.08402 -0.01471 -0.08888 C -0.01654 -0.09351 -0.01732 -0.0956 -0.02031 -0.09745 C -0.02253 -0.10277 -0.02474 -0.10671 -0.02839 -0.10879 C -0.03243 -0.11458 -0.03686 -0.11805 -0.04194 -0.12013 C -0.04714 -0.12638 -0.05509 -0.12847 -0.06108 -0.13287 C -0.06837 -0.13819 -0.07528 -0.14606 -0.08257 -0.15138 C -0.08739 -0.15486 -0.09221 -0.15555 -0.09703 -0.15833 C -0.10237 -0.16435 -0.0995 -0.1618 -0.10575 -0.1655 L -0.10575 -0.1655 C -0.11135 -0.17106 -0.11682 -0.17615 -0.12255 -0.18101 C -0.12542 -0.18356 -0.12776 -0.18796 -0.1305 -0.19097 C -0.13493 -0.19583 -0.13988 -0.1993 -0.14483 -0.20231 C -0.14795 -0.20671 -0.1516 -0.20972 -0.15525 -0.21226 C -0.15759 -0.21388 -0.16241 -0.21643 -0.16241 -0.21643 C -0.16723 -0.22268 -0.17478 -0.22476 -0.18077 -0.22638 C -0.18729 -0.2324 -0.19445 -0.23425 -0.20148 -0.23634 C -0.20435 -0.23726 -0.20682 -0.23958 -0.20956 -0.24074 C -0.22011 -0.24537 -0.23053 -0.24884 -0.24147 -0.25069 C -0.25006 -0.25578 -0.25983 -0.25879 -0.26856 -0.26041 C -0.28197 -0.26712 -0.31779 -0.25949 -0.33081 -0.25902 C -0.3467 -0.24953 -0.36455 -0.24884 -0.38109 -0.24629 C -0.39098 -0.2405 -0.407 -0.24305 -0.41781 -0.24212 C -0.42407 -0.24004 -0.42198 -0.2405 -0.43058 -0.23935 C -0.43904 -0.23819 -0.45611 -0.23634 -0.45611 -0.23634 C -0.46744 -0.23148 -0.46027 -0.23379 -0.4776 -0.23217 C -0.48189 -0.22986 -0.48502 -0.22754 -0.48958 -0.22638 C -0.4957 -0.22291 -0.4927 -0.22407 -0.49843 -0.22222 C -0.50508 -0.21643 -0.49765 -0.22222 -0.50872 -0.21805 C -0.51042 -0.21736 -0.51185 -0.2155 -0.51354 -0.21504 C -0.51537 -0.21458 -0.51732 -0.21412 -0.51914 -0.21365 C -0.52292 -0.21157 -0.52631 -0.21041 -0.53034 -0.20949 C -0.53555 -0.20486 -0.54141 -0.20092 -0.54714 -0.19953 C -0.55144 -0.19699 -0.5573 -0.19351 -0.56069 -0.18819 C -0.56369 -0.18356 -0.56577 -0.17731 -0.56863 -0.17268 C -0.57319 -0.16527 -0.57866 -0.15879 -0.58374 -0.15277 C -0.58778 -0.14791 -0.59052 -0.13958 -0.59494 -0.13564 " pathEditMode="relative" ptsTypes="ffffffffFfffffffffffffffffffffffffff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3 -0.06319 C 0.00182 -0.0743 0.00065 -0.08078 -0.00365 -0.08888 C -0.00703 -0.10671 -0.01771 -0.11782 -0.02605 -0.12708 C -0.03048 -0.13217 -0.03386 -0.13703 -0.03881 -0.13981 C -0.0435 -0.14861 -0.04975 -0.15416 -0.0564 -0.15694 C -0.06734 -0.1699 -0.08284 -0.17245 -0.09547 -0.17384 C -0.10589 -0.17939 -0.09912 -0.17662 -0.11618 -0.17824 C -0.12881 -0.18541 -0.13571 -0.17407 -0.14652 -0.17245 C -0.15134 -0.17175 -0.15603 -0.17152 -0.16085 -0.17106 C -0.16736 -0.16828 -0.17361 -0.16481 -0.18 -0.16111 C -0.18403 -0.15439 -0.18833 -0.15393 -0.19367 -0.15254 C -0.19758 -0.15023 -0.20331 -0.14907 -0.20644 -0.14421 C -0.20787 -0.14212 -0.20904 -0.13935 -0.21034 -0.13703 C -0.21165 -0.13449 -0.21516 -0.13148 -0.21516 -0.13125 " pathEditMode="relative" rAng="0" ptsTypes="fffffffffffff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1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도넛 13"/>
          <p:cNvSpPr/>
          <p:nvPr/>
        </p:nvSpPr>
        <p:spPr>
          <a:xfrm>
            <a:off x="2509737" y="2286001"/>
            <a:ext cx="1948774" cy="186952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&quot;없음&quot; 기호 11"/>
          <p:cNvSpPr/>
          <p:nvPr/>
        </p:nvSpPr>
        <p:spPr>
          <a:xfrm>
            <a:off x="5457216" y="4406207"/>
            <a:ext cx="1789889" cy="1702340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&quot;없음&quot; 기호 10"/>
          <p:cNvSpPr/>
          <p:nvPr/>
        </p:nvSpPr>
        <p:spPr>
          <a:xfrm>
            <a:off x="415047" y="4155521"/>
            <a:ext cx="1789889" cy="1702340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&quot;없음&quot; 기호 9"/>
          <p:cNvSpPr/>
          <p:nvPr/>
        </p:nvSpPr>
        <p:spPr>
          <a:xfrm>
            <a:off x="4328808" y="754144"/>
            <a:ext cx="1789889" cy="1702340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7643"/>
          </a:xfrm>
        </p:spPr>
        <p:txBody>
          <a:bodyPr/>
          <a:lstStyle/>
          <a:p>
            <a:r>
              <a:rPr lang="en-US" altLang="ko-KR" dirty="0" smtClean="0"/>
              <a:t>Imperatives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57216" y="4903434"/>
            <a:ext cx="4633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 smtClean="0"/>
              <a:t>Closing the window</a:t>
            </a:r>
            <a:endParaRPr lang="ko-KR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51234" y="4571873"/>
            <a:ext cx="45143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 smtClean="0"/>
              <a:t>Closed the window</a:t>
            </a:r>
            <a:endParaRPr lang="ko-KR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4458510" y="1251371"/>
            <a:ext cx="4437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 smtClean="0"/>
              <a:t>Closes the window</a:t>
            </a:r>
            <a:endParaRPr lang="ko-KR" alt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3109230" y="2866818"/>
            <a:ext cx="42290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 smtClean="0"/>
              <a:t>Close the window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3320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p-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1" grpId="0" animBg="1"/>
      <p:bldP spid="10" grpId="0" animBg="1"/>
      <p:bldP spid="6" grpId="0"/>
      <p:bldP spid="7" grpId="0"/>
      <p:bldP spid="8" grpId="0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1466123" y="1380952"/>
            <a:ext cx="7766936" cy="1646302"/>
          </a:xfrm>
        </p:spPr>
        <p:txBody>
          <a:bodyPr/>
          <a:lstStyle/>
          <a:p>
            <a:r>
              <a:rPr lang="en-US" altLang="ko-KR" dirty="0" smtClean="0"/>
              <a:t>Let’s practice!</a:t>
            </a:r>
            <a:endParaRPr lang="ko-KR" altLang="en-US" dirty="0"/>
          </a:p>
        </p:txBody>
      </p:sp>
      <p:sp>
        <p:nvSpPr>
          <p:cNvPr id="6" name="부제목 5"/>
          <p:cNvSpPr>
            <a:spLocks noGrp="1"/>
          </p:cNvSpPr>
          <p:nvPr>
            <p:ph type="subTitle" idx="1"/>
          </p:nvPr>
        </p:nvSpPr>
        <p:spPr>
          <a:xfrm>
            <a:off x="1479772" y="3518570"/>
            <a:ext cx="7766936" cy="1096899"/>
          </a:xfrm>
        </p:spPr>
        <p:txBody>
          <a:bodyPr>
            <a:normAutofit fontScale="92500"/>
          </a:bodyPr>
          <a:lstStyle/>
          <a:p>
            <a:r>
              <a:rPr lang="en-US" altLang="ko-KR" sz="5400" dirty="0" smtClean="0"/>
              <a:t>Acting out in silence game</a:t>
            </a:r>
            <a:endParaRPr lang="ko-KR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21828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패싯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460</TotalTime>
  <Words>425</Words>
  <Application>Microsoft Office PowerPoint</Application>
  <PresentationFormat>사용자 지정</PresentationFormat>
  <Paragraphs>81</Paragraphs>
  <Slides>21</Slides>
  <Notes>0</Notes>
  <HiddenSlides>0</HiddenSlides>
  <MMClips>1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2" baseType="lpstr">
      <vt:lpstr>패싯</vt:lpstr>
      <vt:lpstr>Life with  Electric Devices</vt:lpstr>
      <vt:lpstr>lid</vt:lpstr>
      <vt:lpstr>detergent</vt:lpstr>
      <vt:lpstr>bowl</vt:lpstr>
      <vt:lpstr>Imperative</vt:lpstr>
      <vt:lpstr>Imperative  Compare these two sentences.</vt:lpstr>
      <vt:lpstr>PowerPoint 프레젠테이션</vt:lpstr>
      <vt:lpstr>Imperatives</vt:lpstr>
      <vt:lpstr>Let’s practice!</vt:lpstr>
      <vt:lpstr>Acting out in silence game</vt:lpstr>
      <vt:lpstr>PowerPoint 프레젠테이션</vt:lpstr>
      <vt:lpstr>Acting out in silence game</vt:lpstr>
      <vt:lpstr>Acting out this sentence!</vt:lpstr>
      <vt:lpstr>Acting out this sentence!</vt:lpstr>
      <vt:lpstr>Acting out this sentence!</vt:lpstr>
      <vt:lpstr>Acting out this sentence!</vt:lpstr>
      <vt:lpstr>Acting out this sentence!</vt:lpstr>
      <vt:lpstr>Answer</vt:lpstr>
      <vt:lpstr>Let’s make it!</vt:lpstr>
      <vt:lpstr>PowerPoint 프레젠테이션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노트09</cp:lastModifiedBy>
  <cp:revision>33</cp:revision>
  <dcterms:created xsi:type="dcterms:W3CDTF">2015-01-19T08:19:17Z</dcterms:created>
  <dcterms:modified xsi:type="dcterms:W3CDTF">2015-01-20T16:04:57Z</dcterms:modified>
</cp:coreProperties>
</file>