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1" r:id="rId6"/>
    <p:sldId id="262" r:id="rId7"/>
    <p:sldId id="263" r:id="rId8"/>
    <p:sldId id="264" r:id="rId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5" d="100"/>
          <a:sy n="105" d="100"/>
        </p:scale>
        <p:origin x="-150" y="-7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376DB1D0-AE1C-402C-B4DC-989A816E0723}" type="datetimeFigureOut">
              <a:rPr lang="en-US" smtClean="0"/>
              <a:t>1/6/2015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2E1495A-BD15-4E48-BFC4-56FEA66FCDE7}" type="slidenum">
              <a:rPr lang="en-US" smtClean="0"/>
              <a:t>‹#›</a:t>
            </a:fld>
            <a:endParaRPr lang="en-US"/>
          </a:p>
        </p:txBody>
      </p:sp>
    </p:spTree>
    <p:extLst>
      <p:ext uri="{BB962C8B-B14F-4D97-AF65-F5344CB8AC3E}">
        <p14:creationId xmlns:p14="http://schemas.microsoft.com/office/powerpoint/2010/main" val="109984119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76DB1D0-AE1C-402C-B4DC-989A816E0723}" type="datetimeFigureOut">
              <a:rPr lang="en-US" smtClean="0"/>
              <a:t>1/6/2015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2E1495A-BD15-4E48-BFC4-56FEA66FCDE7}" type="slidenum">
              <a:rPr lang="en-US" smtClean="0"/>
              <a:t>‹#›</a:t>
            </a:fld>
            <a:endParaRPr lang="en-US"/>
          </a:p>
        </p:txBody>
      </p:sp>
    </p:spTree>
    <p:extLst>
      <p:ext uri="{BB962C8B-B14F-4D97-AF65-F5344CB8AC3E}">
        <p14:creationId xmlns:p14="http://schemas.microsoft.com/office/powerpoint/2010/main" val="32513596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76DB1D0-AE1C-402C-B4DC-989A816E0723}" type="datetimeFigureOut">
              <a:rPr lang="en-US" smtClean="0"/>
              <a:t>1/6/2015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2E1495A-BD15-4E48-BFC4-56FEA66FCDE7}" type="slidenum">
              <a:rPr lang="en-US" smtClean="0"/>
              <a:t>‹#›</a:t>
            </a:fld>
            <a:endParaRPr lang="en-US"/>
          </a:p>
        </p:txBody>
      </p:sp>
    </p:spTree>
    <p:extLst>
      <p:ext uri="{BB962C8B-B14F-4D97-AF65-F5344CB8AC3E}">
        <p14:creationId xmlns:p14="http://schemas.microsoft.com/office/powerpoint/2010/main" val="6885576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76DB1D0-AE1C-402C-B4DC-989A816E0723}" type="datetimeFigureOut">
              <a:rPr lang="en-US" smtClean="0"/>
              <a:t>1/6/2015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2E1495A-BD15-4E48-BFC4-56FEA66FCDE7}" type="slidenum">
              <a:rPr lang="en-US" smtClean="0"/>
              <a:t>‹#›</a:t>
            </a:fld>
            <a:endParaRPr lang="en-US"/>
          </a:p>
        </p:txBody>
      </p:sp>
    </p:spTree>
    <p:extLst>
      <p:ext uri="{BB962C8B-B14F-4D97-AF65-F5344CB8AC3E}">
        <p14:creationId xmlns:p14="http://schemas.microsoft.com/office/powerpoint/2010/main" val="85534533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76DB1D0-AE1C-402C-B4DC-989A816E0723}" type="datetimeFigureOut">
              <a:rPr lang="en-US" smtClean="0"/>
              <a:t>1/6/2015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2E1495A-BD15-4E48-BFC4-56FEA66FCDE7}" type="slidenum">
              <a:rPr lang="en-US" smtClean="0"/>
              <a:t>‹#›</a:t>
            </a:fld>
            <a:endParaRPr lang="en-US"/>
          </a:p>
        </p:txBody>
      </p:sp>
    </p:spTree>
    <p:extLst>
      <p:ext uri="{BB962C8B-B14F-4D97-AF65-F5344CB8AC3E}">
        <p14:creationId xmlns:p14="http://schemas.microsoft.com/office/powerpoint/2010/main" val="15172460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376DB1D0-AE1C-402C-B4DC-989A816E0723}" type="datetimeFigureOut">
              <a:rPr lang="en-US" smtClean="0"/>
              <a:t>1/6/2015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2E1495A-BD15-4E48-BFC4-56FEA66FCDE7}" type="slidenum">
              <a:rPr lang="en-US" smtClean="0"/>
              <a:t>‹#›</a:t>
            </a:fld>
            <a:endParaRPr lang="en-US"/>
          </a:p>
        </p:txBody>
      </p:sp>
    </p:spTree>
    <p:extLst>
      <p:ext uri="{BB962C8B-B14F-4D97-AF65-F5344CB8AC3E}">
        <p14:creationId xmlns:p14="http://schemas.microsoft.com/office/powerpoint/2010/main" val="42873803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376DB1D0-AE1C-402C-B4DC-989A816E0723}" type="datetimeFigureOut">
              <a:rPr lang="en-US" smtClean="0"/>
              <a:t>1/6/2015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2E1495A-BD15-4E48-BFC4-56FEA66FCDE7}" type="slidenum">
              <a:rPr lang="en-US" smtClean="0"/>
              <a:t>‹#›</a:t>
            </a:fld>
            <a:endParaRPr lang="en-US"/>
          </a:p>
        </p:txBody>
      </p:sp>
    </p:spTree>
    <p:extLst>
      <p:ext uri="{BB962C8B-B14F-4D97-AF65-F5344CB8AC3E}">
        <p14:creationId xmlns:p14="http://schemas.microsoft.com/office/powerpoint/2010/main" val="187951429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376DB1D0-AE1C-402C-B4DC-989A816E0723}" type="datetimeFigureOut">
              <a:rPr lang="en-US" smtClean="0"/>
              <a:t>1/6/2015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2E1495A-BD15-4E48-BFC4-56FEA66FCDE7}" type="slidenum">
              <a:rPr lang="en-US" smtClean="0"/>
              <a:t>‹#›</a:t>
            </a:fld>
            <a:endParaRPr lang="en-US"/>
          </a:p>
        </p:txBody>
      </p:sp>
    </p:spTree>
    <p:extLst>
      <p:ext uri="{BB962C8B-B14F-4D97-AF65-F5344CB8AC3E}">
        <p14:creationId xmlns:p14="http://schemas.microsoft.com/office/powerpoint/2010/main" val="17489050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76DB1D0-AE1C-402C-B4DC-989A816E0723}" type="datetimeFigureOut">
              <a:rPr lang="en-US" smtClean="0"/>
              <a:t>1/6/2015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2E1495A-BD15-4E48-BFC4-56FEA66FCDE7}" type="slidenum">
              <a:rPr lang="en-US" smtClean="0"/>
              <a:t>‹#›</a:t>
            </a:fld>
            <a:endParaRPr lang="en-US"/>
          </a:p>
        </p:txBody>
      </p:sp>
    </p:spTree>
    <p:extLst>
      <p:ext uri="{BB962C8B-B14F-4D97-AF65-F5344CB8AC3E}">
        <p14:creationId xmlns:p14="http://schemas.microsoft.com/office/powerpoint/2010/main" val="364894488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76DB1D0-AE1C-402C-B4DC-989A816E0723}" type="datetimeFigureOut">
              <a:rPr lang="en-US" smtClean="0"/>
              <a:t>1/6/2015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2E1495A-BD15-4E48-BFC4-56FEA66FCDE7}" type="slidenum">
              <a:rPr lang="en-US" smtClean="0"/>
              <a:t>‹#›</a:t>
            </a:fld>
            <a:endParaRPr lang="en-US"/>
          </a:p>
        </p:txBody>
      </p:sp>
    </p:spTree>
    <p:extLst>
      <p:ext uri="{BB962C8B-B14F-4D97-AF65-F5344CB8AC3E}">
        <p14:creationId xmlns:p14="http://schemas.microsoft.com/office/powerpoint/2010/main" val="12785590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76DB1D0-AE1C-402C-B4DC-989A816E0723}" type="datetimeFigureOut">
              <a:rPr lang="en-US" smtClean="0"/>
              <a:t>1/6/2015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2E1495A-BD15-4E48-BFC4-56FEA66FCDE7}" type="slidenum">
              <a:rPr lang="en-US" smtClean="0"/>
              <a:t>‹#›</a:t>
            </a:fld>
            <a:endParaRPr lang="en-US"/>
          </a:p>
        </p:txBody>
      </p:sp>
    </p:spTree>
    <p:extLst>
      <p:ext uri="{BB962C8B-B14F-4D97-AF65-F5344CB8AC3E}">
        <p14:creationId xmlns:p14="http://schemas.microsoft.com/office/powerpoint/2010/main" val="25581840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76DB1D0-AE1C-402C-B4DC-989A816E0723}" type="datetimeFigureOut">
              <a:rPr lang="en-US" smtClean="0"/>
              <a:t>1/6/2015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2E1495A-BD15-4E48-BFC4-56FEA66FCDE7}" type="slidenum">
              <a:rPr lang="en-US" smtClean="0"/>
              <a:t>‹#›</a:t>
            </a:fld>
            <a:endParaRPr lang="en-US"/>
          </a:p>
        </p:txBody>
      </p:sp>
    </p:spTree>
    <p:extLst>
      <p:ext uri="{BB962C8B-B14F-4D97-AF65-F5344CB8AC3E}">
        <p14:creationId xmlns:p14="http://schemas.microsoft.com/office/powerpoint/2010/main" val="367809746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827584" y="106096"/>
            <a:ext cx="7772400" cy="1008112"/>
          </a:xfrm>
        </p:spPr>
        <p:txBody>
          <a:bodyPr/>
          <a:lstStyle/>
          <a:p>
            <a:r>
              <a:rPr lang="en-US" dirty="0" smtClean="0"/>
              <a:t>Skills and Processes</a:t>
            </a:r>
            <a:endParaRPr lang="en-US" dirty="0"/>
          </a:p>
        </p:txBody>
      </p:sp>
      <p:sp>
        <p:nvSpPr>
          <p:cNvPr id="3" name="Subtitle 2"/>
          <p:cNvSpPr>
            <a:spLocks noGrp="1"/>
          </p:cNvSpPr>
          <p:nvPr>
            <p:ph type="subTitle" idx="1"/>
          </p:nvPr>
        </p:nvSpPr>
        <p:spPr>
          <a:xfrm>
            <a:off x="1110701" y="926858"/>
            <a:ext cx="6400800" cy="720080"/>
          </a:xfrm>
        </p:spPr>
        <p:txBody>
          <a:bodyPr/>
          <a:lstStyle/>
          <a:p>
            <a:pPr algn="l"/>
            <a:r>
              <a:rPr lang="en-US" dirty="0" smtClean="0">
                <a:solidFill>
                  <a:schemeClr val="tx1"/>
                </a:solidFill>
              </a:rPr>
              <a:t>Planning a Paragraph</a:t>
            </a:r>
            <a:endParaRPr lang="en-US" dirty="0">
              <a:solidFill>
                <a:schemeClr val="tx1"/>
              </a:solidFill>
            </a:endParaRPr>
          </a:p>
        </p:txBody>
      </p:sp>
      <p:sp>
        <p:nvSpPr>
          <p:cNvPr id="5" name="TextBox 4"/>
          <p:cNvSpPr txBox="1"/>
          <p:nvPr/>
        </p:nvSpPr>
        <p:spPr>
          <a:xfrm>
            <a:off x="1120676" y="2127552"/>
            <a:ext cx="2112310" cy="369332"/>
          </a:xfrm>
          <a:prstGeom prst="rect">
            <a:avLst/>
          </a:prstGeom>
          <a:noFill/>
        </p:spPr>
        <p:txBody>
          <a:bodyPr wrap="none" rtlCol="0">
            <a:spAutoFit/>
          </a:bodyPr>
          <a:lstStyle/>
          <a:p>
            <a:r>
              <a:rPr lang="en-US" b="1" dirty="0" smtClean="0"/>
              <a:t>My Favorite Teacher</a:t>
            </a:r>
            <a:endParaRPr lang="en-US" b="1" dirty="0"/>
          </a:p>
        </p:txBody>
      </p:sp>
      <p:graphicFrame>
        <p:nvGraphicFramePr>
          <p:cNvPr id="6" name="Table 5"/>
          <p:cNvGraphicFramePr>
            <a:graphicFrameLocks noGrp="1"/>
          </p:cNvGraphicFramePr>
          <p:nvPr>
            <p:extLst>
              <p:ext uri="{D42A27DB-BD31-4B8C-83A1-F6EECF244321}">
                <p14:modId xmlns:p14="http://schemas.microsoft.com/office/powerpoint/2010/main" val="683464936"/>
              </p:ext>
            </p:extLst>
          </p:nvPr>
        </p:nvGraphicFramePr>
        <p:xfrm>
          <a:off x="539552" y="2564904"/>
          <a:ext cx="8136904" cy="3960440"/>
        </p:xfrm>
        <a:graphic>
          <a:graphicData uri="http://schemas.openxmlformats.org/drawingml/2006/table">
            <a:tbl>
              <a:tblPr firstRow="1" bandRow="1">
                <a:effectLst>
                  <a:outerShdw blurRad="50800" dist="38100" dir="2700000" algn="tl" rotWithShape="0">
                    <a:prstClr val="black">
                      <a:alpha val="40000"/>
                    </a:prstClr>
                  </a:outerShdw>
                </a:effectLst>
                <a:tableStyleId>{2D5ABB26-0587-4C30-8999-92F81FD0307C}</a:tableStyleId>
              </a:tblPr>
              <a:tblGrid>
                <a:gridCol w="2230120"/>
                <a:gridCol w="208280"/>
                <a:gridCol w="2674168"/>
                <a:gridCol w="216024"/>
                <a:gridCol w="2808312"/>
              </a:tblGrid>
              <a:tr h="649356">
                <a:tc>
                  <a:txBody>
                    <a:bodyPr/>
                    <a:lstStyle/>
                    <a:p>
                      <a:r>
                        <a:rPr lang="en-US" dirty="0" smtClean="0"/>
                        <a:t>Jung, Lee</a:t>
                      </a:r>
                      <a:endParaRPr lang="en-US" dirty="0"/>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tc>
                  <a:txBody>
                    <a:bodyPr/>
                    <a:lstStyle/>
                    <a:p>
                      <a:endParaRPr lang="en-US" dirty="0"/>
                    </a:p>
                  </a:txBody>
                  <a:tcPr>
                    <a:lnT w="12700" cap="flat" cmpd="sng" algn="ctr">
                      <a:solidFill>
                        <a:schemeClr val="tx1"/>
                      </a:solidFill>
                      <a:prstDash val="solid"/>
                      <a:round/>
                      <a:headEnd type="none" w="med" len="med"/>
                      <a:tailEnd type="none" w="med" len="med"/>
                    </a:lnT>
                  </a:tcPr>
                </a:tc>
                <a:tc>
                  <a:txBody>
                    <a:bodyPr/>
                    <a:lstStyle/>
                    <a:p>
                      <a:r>
                        <a:rPr lang="en-US" dirty="0" smtClean="0"/>
                        <a:t>long, black hair</a:t>
                      </a:r>
                      <a:endParaRPr lang="en-US" dirty="0"/>
                    </a:p>
                  </a:txBody>
                  <a:tcPr>
                    <a:lnT w="12700" cap="flat" cmpd="sng" algn="ctr">
                      <a:solidFill>
                        <a:schemeClr val="tx1"/>
                      </a:solidFill>
                      <a:prstDash val="solid"/>
                      <a:round/>
                      <a:headEnd type="none" w="med" len="med"/>
                      <a:tailEnd type="none" w="med" len="med"/>
                    </a:lnT>
                  </a:tcPr>
                </a:tc>
                <a:tc>
                  <a:txBody>
                    <a:bodyPr/>
                    <a:lstStyle/>
                    <a:p>
                      <a:endParaRPr lang="en-US" dirty="0"/>
                    </a:p>
                  </a:txBody>
                  <a:tcPr>
                    <a:lnT w="12700" cap="flat" cmpd="sng" algn="ctr">
                      <a:solidFill>
                        <a:schemeClr val="tx1"/>
                      </a:solidFill>
                      <a:prstDash val="solid"/>
                      <a:round/>
                      <a:headEnd type="none" w="med" len="med"/>
                      <a:tailEnd type="none" w="med" len="med"/>
                    </a:lnT>
                  </a:tcPr>
                </a:tc>
                <a:tc>
                  <a:txBody>
                    <a:bodyPr/>
                    <a:lstStyle/>
                    <a:p>
                      <a:r>
                        <a:rPr lang="en-US" dirty="0" smtClean="0"/>
                        <a:t>told interesting stories</a:t>
                      </a:r>
                      <a:endParaRPr lang="en-US" dirty="0"/>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r>
              <a:tr h="649356">
                <a:tc>
                  <a:txBody>
                    <a:bodyPr/>
                    <a:lstStyle/>
                    <a:p>
                      <a:r>
                        <a:rPr lang="en-US" dirty="0" smtClean="0"/>
                        <a:t>34</a:t>
                      </a:r>
                      <a:r>
                        <a:rPr lang="en-US" baseline="0" dirty="0" smtClean="0"/>
                        <a:t> years old</a:t>
                      </a:r>
                      <a:endParaRPr lang="en-US" dirty="0"/>
                    </a:p>
                  </a:txBody>
                  <a:tcPr>
                    <a:lnL w="12700" cap="flat" cmpd="sng" algn="ctr">
                      <a:solidFill>
                        <a:schemeClr val="tx1"/>
                      </a:solidFill>
                      <a:prstDash val="solid"/>
                      <a:round/>
                      <a:headEnd type="none" w="med" len="med"/>
                      <a:tailEnd type="none" w="med" len="med"/>
                    </a:lnL>
                  </a:tcPr>
                </a:tc>
                <a:tc>
                  <a:txBody>
                    <a:bodyPr/>
                    <a:lstStyle/>
                    <a:p>
                      <a:endParaRPr lang="en-US"/>
                    </a:p>
                  </a:txBody>
                  <a:tcPr/>
                </a:tc>
                <a:tc>
                  <a:txBody>
                    <a:bodyPr/>
                    <a:lstStyle/>
                    <a:p>
                      <a:r>
                        <a:rPr lang="en-US" dirty="0" smtClean="0"/>
                        <a:t>energetic</a:t>
                      </a:r>
                      <a:endParaRPr lang="en-US" dirty="0"/>
                    </a:p>
                  </a:txBody>
                  <a:tcPr/>
                </a:tc>
                <a:tc>
                  <a:txBody>
                    <a:bodyPr/>
                    <a:lstStyle/>
                    <a:p>
                      <a:endParaRPr lang="en-US" dirty="0"/>
                    </a:p>
                  </a:txBody>
                  <a:tcPr/>
                </a:tc>
                <a:tc>
                  <a:txBody>
                    <a:bodyPr/>
                    <a:lstStyle/>
                    <a:p>
                      <a:r>
                        <a:rPr lang="en-US" dirty="0" smtClean="0"/>
                        <a:t>cared about students</a:t>
                      </a:r>
                      <a:endParaRPr lang="en-US" dirty="0"/>
                    </a:p>
                  </a:txBody>
                  <a:tcPr>
                    <a:lnR w="12700" cap="flat" cmpd="sng" algn="ctr">
                      <a:solidFill>
                        <a:schemeClr val="tx1"/>
                      </a:solidFill>
                      <a:prstDash val="solid"/>
                      <a:round/>
                      <a:headEnd type="none" w="med" len="med"/>
                      <a:tailEnd type="none" w="med" len="med"/>
                    </a:lnR>
                  </a:tcPr>
                </a:tc>
              </a:tr>
              <a:tr h="649356">
                <a:tc>
                  <a:txBody>
                    <a:bodyPr/>
                    <a:lstStyle/>
                    <a:p>
                      <a:r>
                        <a:rPr lang="en-US" dirty="0" smtClean="0"/>
                        <a:t>tall and thin</a:t>
                      </a:r>
                      <a:endParaRPr lang="en-US" dirty="0"/>
                    </a:p>
                  </a:txBody>
                  <a:tcPr>
                    <a:lnL w="12700" cap="flat" cmpd="sng" algn="ctr">
                      <a:solidFill>
                        <a:schemeClr val="tx1"/>
                      </a:solidFill>
                      <a:prstDash val="solid"/>
                      <a:round/>
                      <a:headEnd type="none" w="med" len="med"/>
                      <a:tailEnd type="none" w="med" len="med"/>
                    </a:lnL>
                  </a:tcPr>
                </a:tc>
                <a:tc>
                  <a:txBody>
                    <a:bodyPr/>
                    <a:lstStyle/>
                    <a:p>
                      <a:endParaRPr lang="en-US"/>
                    </a:p>
                  </a:txBody>
                  <a:tcPr/>
                </a:tc>
                <a:tc>
                  <a:txBody>
                    <a:bodyPr/>
                    <a:lstStyle/>
                    <a:p>
                      <a:r>
                        <a:rPr lang="en-US" dirty="0" smtClean="0"/>
                        <a:t>excellent</a:t>
                      </a:r>
                      <a:endParaRPr lang="en-US" dirty="0"/>
                    </a:p>
                  </a:txBody>
                  <a:tcPr/>
                </a:tc>
                <a:tc>
                  <a:txBody>
                    <a:bodyPr/>
                    <a:lstStyle/>
                    <a:p>
                      <a:endParaRPr lang="en-US"/>
                    </a:p>
                  </a:txBody>
                  <a:tcPr/>
                </a:tc>
                <a:tc>
                  <a:txBody>
                    <a:bodyPr/>
                    <a:lstStyle/>
                    <a:p>
                      <a:r>
                        <a:rPr lang="en-US" dirty="0" smtClean="0"/>
                        <a:t>talked to students a lot</a:t>
                      </a:r>
                      <a:endParaRPr lang="en-US" dirty="0"/>
                    </a:p>
                  </a:txBody>
                  <a:tcPr>
                    <a:lnR w="12700" cap="flat" cmpd="sng" algn="ctr">
                      <a:solidFill>
                        <a:schemeClr val="tx1"/>
                      </a:solidFill>
                      <a:prstDash val="solid"/>
                      <a:round/>
                      <a:headEnd type="none" w="med" len="med"/>
                      <a:tailEnd type="none" w="med" len="med"/>
                    </a:lnR>
                  </a:tcPr>
                </a:tc>
              </a:tr>
              <a:tr h="681508">
                <a:tc>
                  <a:txBody>
                    <a:bodyPr/>
                    <a:lstStyle/>
                    <a:p>
                      <a:r>
                        <a:rPr lang="en-US" dirty="0" smtClean="0"/>
                        <a:t>walked around</a:t>
                      </a:r>
                      <a:endParaRPr lang="en-US" dirty="0"/>
                    </a:p>
                  </a:txBody>
                  <a:tcPr>
                    <a:lnL w="12700" cap="flat" cmpd="sng" algn="ctr">
                      <a:solidFill>
                        <a:schemeClr val="tx1"/>
                      </a:solidFill>
                      <a:prstDash val="solid"/>
                      <a:round/>
                      <a:headEnd type="none" w="med" len="med"/>
                      <a:tailEnd type="none" w="med" len="med"/>
                    </a:lnL>
                  </a:tcPr>
                </a:tc>
                <a:tc>
                  <a:txBody>
                    <a:bodyPr/>
                    <a:lstStyle/>
                    <a:p>
                      <a:endParaRPr lang="en-US"/>
                    </a:p>
                  </a:txBody>
                  <a:tcPr/>
                </a:tc>
                <a:tc>
                  <a:txBody>
                    <a:bodyPr/>
                    <a:lstStyle/>
                    <a:p>
                      <a:r>
                        <a:rPr lang="en-US" dirty="0" smtClean="0"/>
                        <a:t>funny</a:t>
                      </a:r>
                      <a:endParaRPr lang="en-US" dirty="0"/>
                    </a:p>
                  </a:txBody>
                  <a:tcPr/>
                </a:tc>
                <a:tc>
                  <a:txBody>
                    <a:bodyPr/>
                    <a:lstStyle/>
                    <a:p>
                      <a:endParaRPr lang="en-US" dirty="0"/>
                    </a:p>
                  </a:txBody>
                  <a:tcPr/>
                </a:tc>
                <a:tc>
                  <a:txBody>
                    <a:bodyPr/>
                    <a:lstStyle/>
                    <a:p>
                      <a:r>
                        <a:rPr lang="en-US" dirty="0" smtClean="0"/>
                        <a:t>helped us to present school plays</a:t>
                      </a:r>
                      <a:endParaRPr lang="en-US" dirty="0"/>
                    </a:p>
                  </a:txBody>
                  <a:tcPr>
                    <a:lnR w="12700" cap="flat" cmpd="sng" algn="ctr">
                      <a:solidFill>
                        <a:schemeClr val="tx1"/>
                      </a:solidFill>
                      <a:prstDash val="solid"/>
                      <a:round/>
                      <a:headEnd type="none" w="med" len="med"/>
                      <a:tailEnd type="none" w="med" len="med"/>
                    </a:lnR>
                  </a:tcPr>
                </a:tc>
              </a:tr>
              <a:tr h="681508">
                <a:tc>
                  <a:txBody>
                    <a:bodyPr/>
                    <a:lstStyle/>
                    <a:p>
                      <a:r>
                        <a:rPr lang="en-US" dirty="0" smtClean="0"/>
                        <a:t>put energy into</a:t>
                      </a:r>
                      <a:r>
                        <a:rPr lang="en-US" baseline="0" dirty="0" smtClean="0"/>
                        <a:t> </a:t>
                      </a:r>
                      <a:r>
                        <a:rPr lang="en-US" dirty="0" smtClean="0"/>
                        <a:t>teaching</a:t>
                      </a:r>
                      <a:endParaRPr lang="en-US" dirty="0"/>
                    </a:p>
                  </a:txBody>
                  <a:tcPr>
                    <a:lnL w="12700" cap="flat" cmpd="sng" algn="ctr">
                      <a:solidFill>
                        <a:schemeClr val="tx1"/>
                      </a:solidFill>
                      <a:prstDash val="solid"/>
                      <a:round/>
                      <a:headEnd type="none" w="med" len="med"/>
                      <a:tailEnd type="none" w="med" len="med"/>
                    </a:lnL>
                  </a:tcPr>
                </a:tc>
                <a:tc>
                  <a:txBody>
                    <a:bodyPr/>
                    <a:lstStyle/>
                    <a:p>
                      <a:endParaRPr lang="en-US"/>
                    </a:p>
                  </a:txBody>
                  <a:tcPr/>
                </a:tc>
                <a:tc>
                  <a:txBody>
                    <a:bodyPr/>
                    <a:lstStyle/>
                    <a:p>
                      <a:r>
                        <a:rPr lang="en-US" dirty="0" smtClean="0"/>
                        <a:t>taught</a:t>
                      </a:r>
                      <a:r>
                        <a:rPr lang="en-US" baseline="0" dirty="0" smtClean="0"/>
                        <a:t> us to love literature</a:t>
                      </a:r>
                      <a:endParaRPr lang="en-US" dirty="0"/>
                    </a:p>
                  </a:txBody>
                  <a:tcPr/>
                </a:tc>
                <a:tc>
                  <a:txBody>
                    <a:bodyPr/>
                    <a:lstStyle/>
                    <a:p>
                      <a:endParaRPr lang="en-US" dirty="0"/>
                    </a:p>
                  </a:txBody>
                  <a:tcPr/>
                </a:tc>
                <a:tc>
                  <a:txBody>
                    <a:bodyPr/>
                    <a:lstStyle/>
                    <a:p>
                      <a:r>
                        <a:rPr lang="en-US" dirty="0" smtClean="0"/>
                        <a:t>loved classical music</a:t>
                      </a:r>
                      <a:endParaRPr lang="en-US" dirty="0"/>
                    </a:p>
                  </a:txBody>
                  <a:tcPr>
                    <a:lnR w="12700" cap="flat" cmpd="sng" algn="ctr">
                      <a:solidFill>
                        <a:schemeClr val="tx1"/>
                      </a:solidFill>
                      <a:prstDash val="solid"/>
                      <a:round/>
                      <a:headEnd type="none" w="med" len="med"/>
                      <a:tailEnd type="none" w="med" len="med"/>
                    </a:lnR>
                  </a:tcPr>
                </a:tc>
              </a:tr>
              <a:tr h="649356">
                <a:tc>
                  <a:txBody>
                    <a:bodyPr/>
                    <a:lstStyle/>
                    <a:p>
                      <a:r>
                        <a:rPr lang="en-US" dirty="0" smtClean="0"/>
                        <a:t>single</a:t>
                      </a:r>
                      <a:endParaRPr lang="en-US" dirty="0"/>
                    </a:p>
                  </a:txBody>
                  <a:tcPr>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tcPr>
                </a:tc>
                <a:tc>
                  <a:txBody>
                    <a:bodyPr/>
                    <a:lstStyle/>
                    <a:p>
                      <a:endParaRPr lang="en-US"/>
                    </a:p>
                  </a:txBody>
                  <a:tcPr>
                    <a:lnB w="12700" cap="flat" cmpd="sng" algn="ctr">
                      <a:solidFill>
                        <a:schemeClr val="tx1"/>
                      </a:solidFill>
                      <a:prstDash val="solid"/>
                      <a:round/>
                      <a:headEnd type="none" w="med" len="med"/>
                      <a:tailEnd type="none" w="med" len="med"/>
                    </a:lnB>
                  </a:tcPr>
                </a:tc>
                <a:tc>
                  <a:txBody>
                    <a:bodyPr/>
                    <a:lstStyle/>
                    <a:p>
                      <a:r>
                        <a:rPr lang="en-US" dirty="0" smtClean="0"/>
                        <a:t>played jokes</a:t>
                      </a:r>
                      <a:endParaRPr lang="en-US" dirty="0"/>
                    </a:p>
                  </a:txBody>
                  <a:tcPr>
                    <a:lnB w="12700" cap="flat" cmpd="sng" algn="ctr">
                      <a:solidFill>
                        <a:schemeClr val="tx1"/>
                      </a:solidFill>
                      <a:prstDash val="solid"/>
                      <a:round/>
                      <a:headEnd type="none" w="med" len="med"/>
                      <a:tailEnd type="none" w="med" len="med"/>
                    </a:lnB>
                  </a:tcPr>
                </a:tc>
                <a:tc>
                  <a:txBody>
                    <a:bodyPr/>
                    <a:lstStyle/>
                    <a:p>
                      <a:endParaRPr lang="en-US" dirty="0"/>
                    </a:p>
                  </a:txBody>
                  <a:tcPr>
                    <a:lnB w="12700" cap="flat" cmpd="sng" algn="ctr">
                      <a:solidFill>
                        <a:schemeClr val="tx1"/>
                      </a:solidFill>
                      <a:prstDash val="solid"/>
                      <a:round/>
                      <a:headEnd type="none" w="med" len="med"/>
                      <a:tailEnd type="none" w="med" len="med"/>
                    </a:lnB>
                  </a:tcPr>
                </a:tc>
                <a:tc>
                  <a:txBody>
                    <a:bodyPr/>
                    <a:lstStyle/>
                    <a:p>
                      <a:r>
                        <a:rPr lang="en-US" dirty="0" smtClean="0"/>
                        <a:t>liked color black</a:t>
                      </a:r>
                      <a:endParaRPr lang="en-US" dirty="0"/>
                    </a:p>
                  </a:txBody>
                  <a:tcPr>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r>
            </a:tbl>
          </a:graphicData>
        </a:graphic>
      </p:graphicFrame>
      <p:cxnSp>
        <p:nvCxnSpPr>
          <p:cNvPr id="8" name="Straight Arrow Connector 7"/>
          <p:cNvCxnSpPr/>
          <p:nvPr/>
        </p:nvCxnSpPr>
        <p:spPr>
          <a:xfrm flipH="1">
            <a:off x="2267744" y="1412776"/>
            <a:ext cx="108014" cy="221735"/>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cxnSp>
        <p:nvCxnSpPr>
          <p:cNvPr id="10" name="Straight Arrow Connector 9"/>
          <p:cNvCxnSpPr/>
          <p:nvPr/>
        </p:nvCxnSpPr>
        <p:spPr>
          <a:xfrm flipH="1">
            <a:off x="2519772" y="908720"/>
            <a:ext cx="180020" cy="216024"/>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sp>
        <p:nvSpPr>
          <p:cNvPr id="13" name="TextBox 12"/>
          <p:cNvSpPr txBox="1"/>
          <p:nvPr/>
        </p:nvSpPr>
        <p:spPr>
          <a:xfrm>
            <a:off x="1520174" y="1656505"/>
            <a:ext cx="1179618" cy="369332"/>
          </a:xfrm>
          <a:prstGeom prst="rect">
            <a:avLst/>
          </a:prstGeom>
          <a:noFill/>
        </p:spPr>
        <p:txBody>
          <a:bodyPr wrap="none" rtlCol="0">
            <a:spAutoFit/>
          </a:bodyPr>
          <a:lstStyle/>
          <a:p>
            <a:r>
              <a:rPr lang="en-US" b="1" dirty="0" smtClean="0">
                <a:solidFill>
                  <a:srgbClr val="FF0000"/>
                </a:solidFill>
              </a:rPr>
              <a:t>Prewriting</a:t>
            </a:r>
            <a:endParaRPr lang="en-US" b="1" dirty="0">
              <a:solidFill>
                <a:srgbClr val="FF0000"/>
              </a:solidFill>
            </a:endParaRPr>
          </a:p>
        </p:txBody>
      </p:sp>
      <p:cxnSp>
        <p:nvCxnSpPr>
          <p:cNvPr id="18" name="Straight Arrow Connector 17"/>
          <p:cNvCxnSpPr/>
          <p:nvPr/>
        </p:nvCxnSpPr>
        <p:spPr>
          <a:xfrm flipH="1">
            <a:off x="2065555" y="1960323"/>
            <a:ext cx="54007" cy="193587"/>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3659853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fade">
                                      <p:cBhvr>
                                        <p:cTn id="7" dur="500"/>
                                        <p:tgtEl>
                                          <p:spTgt spid="10"/>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
                                            <p:txEl>
                                              <p:pRg st="0" end="0"/>
                                            </p:txEl>
                                          </p:spTgt>
                                        </p:tgtEl>
                                        <p:attrNameLst>
                                          <p:attrName>style.visibility</p:attrName>
                                        </p:attrNameLst>
                                      </p:cBhvr>
                                      <p:to>
                                        <p:strVal val="visible"/>
                                      </p:to>
                                    </p:set>
                                    <p:animEffect transition="in" filter="fade">
                                      <p:cBhvr>
                                        <p:cTn id="10" dur="500"/>
                                        <p:tgtEl>
                                          <p:spTgt spid="3">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nodeType="clickEffect">
                                  <p:stCondLst>
                                    <p:cond delay="0"/>
                                  </p:stCondLst>
                                  <p:childTnLst>
                                    <p:set>
                                      <p:cBhvr>
                                        <p:cTn id="14" dur="1" fill="hold">
                                          <p:stCondLst>
                                            <p:cond delay="0"/>
                                          </p:stCondLst>
                                        </p:cTn>
                                        <p:tgtEl>
                                          <p:spTgt spid="8"/>
                                        </p:tgtEl>
                                        <p:attrNameLst>
                                          <p:attrName>style.visibility</p:attrName>
                                        </p:attrNameLst>
                                      </p:cBhvr>
                                      <p:to>
                                        <p:strVal val="visible"/>
                                      </p:to>
                                    </p:set>
                                    <p:animEffect transition="in" filter="fade">
                                      <p:cBhvr>
                                        <p:cTn id="15" dur="500"/>
                                        <p:tgtEl>
                                          <p:spTgt spid="8"/>
                                        </p:tgtEl>
                                      </p:cBhvr>
                                    </p:animEffect>
                                  </p:childTnLst>
                                </p:cTn>
                              </p:par>
                              <p:par>
                                <p:cTn id="16" presetID="10" presetClass="entr" presetSubtype="0" fill="hold" grpId="0" nodeType="withEffect">
                                  <p:stCondLst>
                                    <p:cond delay="0"/>
                                  </p:stCondLst>
                                  <p:childTnLst>
                                    <p:set>
                                      <p:cBhvr>
                                        <p:cTn id="17" dur="1" fill="hold">
                                          <p:stCondLst>
                                            <p:cond delay="0"/>
                                          </p:stCondLst>
                                        </p:cTn>
                                        <p:tgtEl>
                                          <p:spTgt spid="13"/>
                                        </p:tgtEl>
                                        <p:attrNameLst>
                                          <p:attrName>style.visibility</p:attrName>
                                        </p:attrNameLst>
                                      </p:cBhvr>
                                      <p:to>
                                        <p:strVal val="visible"/>
                                      </p:to>
                                    </p:set>
                                    <p:animEffect transition="in" filter="fade">
                                      <p:cBhvr>
                                        <p:cTn id="18" dur="500"/>
                                        <p:tgtEl>
                                          <p:spTgt spid="13"/>
                                        </p:tgtEl>
                                      </p:cBhvr>
                                    </p:animEffec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nodeType="clickEffect">
                                  <p:stCondLst>
                                    <p:cond delay="0"/>
                                  </p:stCondLst>
                                  <p:childTnLst>
                                    <p:set>
                                      <p:cBhvr>
                                        <p:cTn id="22" dur="1" fill="hold">
                                          <p:stCondLst>
                                            <p:cond delay="0"/>
                                          </p:stCondLst>
                                        </p:cTn>
                                        <p:tgtEl>
                                          <p:spTgt spid="18"/>
                                        </p:tgtEl>
                                        <p:attrNameLst>
                                          <p:attrName>style.visibility</p:attrName>
                                        </p:attrNameLst>
                                      </p:cBhvr>
                                      <p:to>
                                        <p:strVal val="visible"/>
                                      </p:to>
                                    </p:set>
                                    <p:animEffect transition="in" filter="fade">
                                      <p:cBhvr>
                                        <p:cTn id="23" dur="500"/>
                                        <p:tgtEl>
                                          <p:spTgt spid="18"/>
                                        </p:tgtEl>
                                      </p:cBhvr>
                                    </p:animEffect>
                                  </p:childTnLst>
                                </p:cTn>
                              </p:par>
                              <p:par>
                                <p:cTn id="24" presetID="10" presetClass="entr" presetSubtype="0" fill="hold" grpId="0" nodeType="withEffect">
                                  <p:stCondLst>
                                    <p:cond delay="0"/>
                                  </p:stCondLst>
                                  <p:childTnLst>
                                    <p:set>
                                      <p:cBhvr>
                                        <p:cTn id="25" dur="1" fill="hold">
                                          <p:stCondLst>
                                            <p:cond delay="0"/>
                                          </p:stCondLst>
                                        </p:cTn>
                                        <p:tgtEl>
                                          <p:spTgt spid="5"/>
                                        </p:tgtEl>
                                        <p:attrNameLst>
                                          <p:attrName>style.visibility</p:attrName>
                                        </p:attrNameLst>
                                      </p:cBhvr>
                                      <p:to>
                                        <p:strVal val="visible"/>
                                      </p:to>
                                    </p:set>
                                    <p:animEffect transition="in" filter="fade">
                                      <p:cBhvr>
                                        <p:cTn id="26" dur="500"/>
                                        <p:tgtEl>
                                          <p:spTgt spid="5"/>
                                        </p:tgtEl>
                                      </p:cBhvr>
                                    </p:animEffect>
                                  </p:childTnLst>
                                </p:cTn>
                              </p:par>
                            </p:childTnLst>
                          </p:cTn>
                        </p:par>
                      </p:childTnLst>
                    </p:cTn>
                  </p:par>
                  <p:par>
                    <p:cTn id="27" fill="hold">
                      <p:stCondLst>
                        <p:cond delay="indefinite"/>
                      </p:stCondLst>
                      <p:childTnLst>
                        <p:par>
                          <p:cTn id="28" fill="hold">
                            <p:stCondLst>
                              <p:cond delay="0"/>
                            </p:stCondLst>
                            <p:childTnLst>
                              <p:par>
                                <p:cTn id="29" presetID="10" presetClass="entr" presetSubtype="0" fill="hold" nodeType="clickEffect">
                                  <p:stCondLst>
                                    <p:cond delay="0"/>
                                  </p:stCondLst>
                                  <p:childTnLst>
                                    <p:set>
                                      <p:cBhvr>
                                        <p:cTn id="30" dur="1" fill="hold">
                                          <p:stCondLst>
                                            <p:cond delay="0"/>
                                          </p:stCondLst>
                                        </p:cTn>
                                        <p:tgtEl>
                                          <p:spTgt spid="6"/>
                                        </p:tgtEl>
                                        <p:attrNameLst>
                                          <p:attrName>style.visibility</p:attrName>
                                        </p:attrNameLst>
                                      </p:cBhvr>
                                      <p:to>
                                        <p:strVal val="visible"/>
                                      </p:to>
                                    </p:set>
                                    <p:animEffect transition="in" filter="fade">
                                      <p:cBhvr>
                                        <p:cTn id="31"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5" grpId="0"/>
      <p:bldP spid="13"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827584" y="106096"/>
            <a:ext cx="7772400" cy="1008112"/>
          </a:xfrm>
        </p:spPr>
        <p:txBody>
          <a:bodyPr/>
          <a:lstStyle/>
          <a:p>
            <a:r>
              <a:rPr lang="en-US" dirty="0" smtClean="0"/>
              <a:t>Skills and Processes</a:t>
            </a:r>
            <a:endParaRPr lang="en-US" dirty="0"/>
          </a:p>
        </p:txBody>
      </p:sp>
      <p:sp>
        <p:nvSpPr>
          <p:cNvPr id="5" name="TextBox 4"/>
          <p:cNvSpPr txBox="1"/>
          <p:nvPr/>
        </p:nvSpPr>
        <p:spPr>
          <a:xfrm>
            <a:off x="1115616" y="1493797"/>
            <a:ext cx="2112310" cy="369332"/>
          </a:xfrm>
          <a:prstGeom prst="rect">
            <a:avLst/>
          </a:prstGeom>
          <a:noFill/>
        </p:spPr>
        <p:txBody>
          <a:bodyPr wrap="none" rtlCol="0">
            <a:spAutoFit/>
          </a:bodyPr>
          <a:lstStyle/>
          <a:p>
            <a:r>
              <a:rPr lang="en-US" b="1" dirty="0" smtClean="0"/>
              <a:t>My Favorite Teacher</a:t>
            </a:r>
            <a:endParaRPr lang="en-US" b="1" dirty="0"/>
          </a:p>
        </p:txBody>
      </p:sp>
      <p:graphicFrame>
        <p:nvGraphicFramePr>
          <p:cNvPr id="6" name="Table 5"/>
          <p:cNvGraphicFramePr>
            <a:graphicFrameLocks noGrp="1"/>
          </p:cNvGraphicFramePr>
          <p:nvPr>
            <p:extLst>
              <p:ext uri="{D42A27DB-BD31-4B8C-83A1-F6EECF244321}">
                <p14:modId xmlns:p14="http://schemas.microsoft.com/office/powerpoint/2010/main" val="1748230108"/>
              </p:ext>
            </p:extLst>
          </p:nvPr>
        </p:nvGraphicFramePr>
        <p:xfrm>
          <a:off x="539552" y="2060848"/>
          <a:ext cx="8136904" cy="4316232"/>
        </p:xfrm>
        <a:graphic>
          <a:graphicData uri="http://schemas.openxmlformats.org/drawingml/2006/table">
            <a:tbl>
              <a:tblPr firstRow="1" bandRow="1">
                <a:effectLst>
                  <a:outerShdw blurRad="50800" dist="38100" dir="2700000" algn="tl" rotWithShape="0">
                    <a:prstClr val="black">
                      <a:alpha val="40000"/>
                    </a:prstClr>
                  </a:outerShdw>
                </a:effectLst>
                <a:tableStyleId>{2D5ABB26-0587-4C30-8999-92F81FD0307C}</a:tableStyleId>
              </a:tblPr>
              <a:tblGrid>
                <a:gridCol w="1512168"/>
                <a:gridCol w="216024"/>
                <a:gridCol w="1656184"/>
                <a:gridCol w="1800200"/>
                <a:gridCol w="2952328"/>
              </a:tblGrid>
              <a:tr h="649356">
                <a:tc>
                  <a:txBody>
                    <a:bodyPr/>
                    <a:lstStyle/>
                    <a:p>
                      <a:endParaRPr lang="en-US" dirty="0"/>
                    </a:p>
                  </a:txBody>
                  <a:tcPr>
                    <a:lnL w="12700" cap="flat" cmpd="sng" algn="ctr">
                      <a:solidFill>
                        <a:schemeClr val="tx1"/>
                      </a:solidFill>
                      <a:prstDash val="solid"/>
                      <a:round/>
                      <a:headEnd type="none" w="med" len="med"/>
                      <a:tailEnd type="none" w="med" len="med"/>
                    </a:lnL>
                    <a:lnR>
                      <a:noFill/>
                    </a:lnR>
                    <a:lnT w="12700" cap="flat" cmpd="sng" algn="ctr">
                      <a:solidFill>
                        <a:schemeClr val="tx1"/>
                      </a:solid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endParaRPr lang="en-US" dirty="0"/>
                    </a:p>
                  </a:txBody>
                  <a:tcPr>
                    <a:lnL>
                      <a:noFill/>
                    </a:lnL>
                    <a:lnR>
                      <a:noFill/>
                    </a:lnR>
                    <a:lnT w="12700" cap="flat" cmpd="sng" algn="ctr">
                      <a:solidFill>
                        <a:schemeClr val="tx1"/>
                      </a:solid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endParaRPr lang="en-US" dirty="0"/>
                    </a:p>
                  </a:txBody>
                  <a:tcPr>
                    <a:lnL>
                      <a:noFill/>
                    </a:lnL>
                    <a:lnR>
                      <a:noFill/>
                    </a:lnR>
                    <a:lnT w="12700" cap="flat" cmpd="sng" algn="ctr">
                      <a:solidFill>
                        <a:schemeClr val="tx1"/>
                      </a:solid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excellent</a:t>
                      </a:r>
                    </a:p>
                    <a:p>
                      <a:endParaRPr lang="en-US" dirty="0"/>
                    </a:p>
                  </a:txBody>
                  <a:tcPr>
                    <a:lnL>
                      <a:noFill/>
                    </a:lnL>
                    <a:lnR>
                      <a:noFill/>
                    </a:lnR>
                    <a:lnT w="12700" cap="flat" cmpd="sng" algn="ctr">
                      <a:solidFill>
                        <a:schemeClr val="tx1"/>
                      </a:solid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pPr marL="285750" marR="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smtClean="0"/>
                        <a:t>taught</a:t>
                      </a:r>
                      <a:r>
                        <a:rPr lang="en-US" baseline="0" dirty="0" smtClean="0"/>
                        <a:t> us to love literature</a:t>
                      </a:r>
                    </a:p>
                    <a:p>
                      <a:pPr marL="285750" marR="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smtClean="0"/>
                        <a:t>helped us to present school plays</a:t>
                      </a:r>
                    </a:p>
                  </a:txBody>
                  <a:tcPr>
                    <a:lnL>
                      <a:no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a:noFill/>
                    </a:lnB>
                    <a:lnTlToBr w="12700" cmpd="sng">
                      <a:noFill/>
                      <a:prstDash val="solid"/>
                    </a:lnTlToBr>
                    <a:lnBlToTr w="12700" cmpd="sng">
                      <a:noFill/>
                      <a:prstDash val="solid"/>
                    </a:lnBlToTr>
                  </a:tcPr>
                </a:tc>
              </a:tr>
              <a:tr h="649356">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Jung, Lee</a:t>
                      </a:r>
                    </a:p>
                    <a:p>
                      <a:endParaRPr lang="en-US" dirty="0"/>
                    </a:p>
                  </a:txBody>
                  <a:tcPr>
                    <a:lnL w="12700" cap="flat" cmpd="sng" algn="ctr">
                      <a:solidFill>
                        <a:schemeClr val="tx1"/>
                      </a:solidFill>
                      <a:prstDash val="solid"/>
                      <a:round/>
                      <a:headEnd type="none" w="med" len="med"/>
                      <a:tailEnd type="none" w="med" len="med"/>
                    </a:lnL>
                    <a:lnR>
                      <a:noFill/>
                    </a:lnR>
                    <a:lnT>
                      <a:noFill/>
                    </a:lnT>
                    <a:lnB>
                      <a:noFill/>
                    </a:lnB>
                    <a:lnTlToBr w="12700" cmpd="sng">
                      <a:noFill/>
                      <a:prstDash val="solid"/>
                    </a:lnTlToBr>
                    <a:lnBlToTr w="12700" cmpd="sng">
                      <a:noFill/>
                      <a:prstDash val="solid"/>
                    </a:lnBlToTr>
                  </a:tcPr>
                </a:tc>
                <a:tc>
                  <a:txBody>
                    <a:bodyPr/>
                    <a:lstStyle/>
                    <a:p>
                      <a:endParaRPr lang="en-US"/>
                    </a:p>
                  </a:txBody>
                  <a:tcPr>
                    <a:lnL>
                      <a:noFill/>
                    </a:lnL>
                    <a:lnR>
                      <a:noFill/>
                    </a:lnR>
                    <a:lnT>
                      <a:noFill/>
                    </a:lnT>
                    <a:lnB>
                      <a:noFill/>
                    </a:lnB>
                    <a:lnTlToBr w="12700" cmpd="sng">
                      <a:noFill/>
                      <a:prstDash val="solid"/>
                    </a:lnTlToBr>
                    <a:lnBlToTr w="12700" cmpd="sng">
                      <a:noFill/>
                      <a:prstDash val="solid"/>
                    </a:lnBlToTr>
                  </a:tcPr>
                </a:tc>
                <a:tc>
                  <a:txBody>
                    <a:bodyPr/>
                    <a:lstStyle/>
                    <a:p>
                      <a:r>
                        <a:rPr lang="en-US" dirty="0" smtClean="0"/>
                        <a:t>My Teacher</a:t>
                      </a:r>
                      <a:endParaRPr lang="en-US" dirty="0"/>
                    </a:p>
                  </a:txBody>
                  <a:tcPr>
                    <a:lnL>
                      <a:noFill/>
                    </a:lnL>
                    <a:lnR>
                      <a:noFill/>
                    </a:lnR>
                    <a:lnT>
                      <a:noFill/>
                    </a:lnT>
                    <a:lnB>
                      <a:noFill/>
                    </a:lnB>
                    <a:lnTlToBr w="12700" cmpd="sng">
                      <a:noFill/>
                      <a:prstDash val="solid"/>
                    </a:lnTlToBr>
                    <a:lnBlToTr w="12700" cmpd="sng">
                      <a:noFill/>
                      <a:prstDash val="solid"/>
                    </a:lnBlToTr>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energetic</a:t>
                      </a:r>
                    </a:p>
                    <a:p>
                      <a:endParaRPr lang="en-US" dirty="0"/>
                    </a:p>
                  </a:txBody>
                  <a:tcPr>
                    <a:lnL>
                      <a:noFill/>
                    </a:lnL>
                    <a:lnR>
                      <a:noFill/>
                    </a:lnR>
                    <a:lnT>
                      <a:noFill/>
                    </a:lnT>
                    <a:lnB>
                      <a:noFill/>
                    </a:lnB>
                    <a:lnTlToBr w="12700" cmpd="sng">
                      <a:noFill/>
                      <a:prstDash val="solid"/>
                    </a:lnTlToBr>
                    <a:lnBlToTr w="12700" cmpd="sng">
                      <a:noFill/>
                      <a:prstDash val="solid"/>
                    </a:lnBlToTr>
                  </a:tcPr>
                </a:tc>
                <a:tc>
                  <a:txBody>
                    <a:bodyPr/>
                    <a:lstStyle/>
                    <a:p>
                      <a:pPr marL="285750" marR="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smtClean="0"/>
                        <a:t>walked around</a:t>
                      </a:r>
                    </a:p>
                    <a:p>
                      <a:pPr marL="285750" marR="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smtClean="0"/>
                        <a:t>put energy into</a:t>
                      </a:r>
                      <a:r>
                        <a:rPr lang="en-US" baseline="0" dirty="0" smtClean="0"/>
                        <a:t> </a:t>
                      </a:r>
                      <a:r>
                        <a:rPr lang="en-US" dirty="0" smtClean="0"/>
                        <a:t>teaching</a:t>
                      </a:r>
                    </a:p>
                  </a:txBody>
                  <a:tcPr>
                    <a:lnL>
                      <a:noFill/>
                    </a:lnL>
                    <a:lnR w="12700" cap="flat" cmpd="sng" algn="ctr">
                      <a:solidFill>
                        <a:schemeClr val="tx1"/>
                      </a:solidFill>
                      <a:prstDash val="solid"/>
                      <a:round/>
                      <a:headEnd type="none" w="med" len="med"/>
                      <a:tailEnd type="none" w="med" len="med"/>
                    </a:lnR>
                    <a:lnT>
                      <a:noFill/>
                    </a:lnT>
                    <a:lnB>
                      <a:noFill/>
                    </a:lnB>
                    <a:lnTlToBr w="12700" cmpd="sng">
                      <a:noFill/>
                      <a:prstDash val="solid"/>
                    </a:lnTlToBr>
                    <a:lnBlToTr w="12700" cmpd="sng">
                      <a:noFill/>
                      <a:prstDash val="solid"/>
                    </a:lnBlToTr>
                  </a:tcPr>
                </a:tc>
              </a:tr>
              <a:tr h="649356">
                <a:tc>
                  <a:txBody>
                    <a:bodyPr/>
                    <a:lstStyle/>
                    <a:p>
                      <a:endParaRPr lang="en-US" dirty="0"/>
                    </a:p>
                  </a:txBody>
                  <a:tcPr>
                    <a:lnL w="12700" cap="flat" cmpd="sng" algn="ctr">
                      <a:solidFill>
                        <a:schemeClr val="tx1"/>
                      </a:solidFill>
                      <a:prstDash val="solid"/>
                      <a:round/>
                      <a:headEnd type="none" w="med" len="med"/>
                      <a:tailEnd type="none" w="med" len="med"/>
                    </a:lnL>
                    <a:lnR>
                      <a:noFill/>
                    </a:lnR>
                    <a:lnT>
                      <a:noFill/>
                    </a:lnT>
                    <a:lnB>
                      <a:noFill/>
                    </a:lnB>
                    <a:lnTlToBr w="12700" cmpd="sng">
                      <a:noFill/>
                      <a:prstDash val="solid"/>
                    </a:lnTlToBr>
                    <a:lnBlToTr w="12700" cmpd="sng">
                      <a:noFill/>
                      <a:prstDash val="solid"/>
                    </a:lnBlToTr>
                  </a:tcPr>
                </a:tc>
                <a:tc>
                  <a:txBody>
                    <a:bodyPr/>
                    <a:lstStyle/>
                    <a:p>
                      <a:endParaRPr lang="en-US"/>
                    </a:p>
                  </a:txBody>
                  <a:tcPr>
                    <a:lnL>
                      <a:noFill/>
                    </a:lnL>
                    <a:lnR>
                      <a:noFill/>
                    </a:lnR>
                    <a:lnT>
                      <a:noFill/>
                    </a:lnT>
                    <a:lnB>
                      <a:noFill/>
                    </a:lnB>
                    <a:lnTlToBr w="12700" cmpd="sng">
                      <a:noFill/>
                      <a:prstDash val="solid"/>
                    </a:lnTlToBr>
                    <a:lnBlToTr w="12700" cmpd="sng">
                      <a:noFill/>
                      <a:prstDash val="solid"/>
                    </a:lnBlToTr>
                  </a:tcPr>
                </a:tc>
                <a:tc>
                  <a:txBody>
                    <a:bodyPr/>
                    <a:lstStyle/>
                    <a:p>
                      <a:r>
                        <a:rPr lang="en-US" dirty="0" smtClean="0"/>
                        <a:t>tall and thin</a:t>
                      </a:r>
                      <a:endParaRPr lang="en-US" dirty="0"/>
                    </a:p>
                  </a:txBody>
                  <a:tcPr>
                    <a:lnL>
                      <a:noFill/>
                    </a:lnL>
                    <a:lnR>
                      <a:noFill/>
                    </a:lnR>
                    <a:lnT>
                      <a:noFill/>
                    </a:lnT>
                    <a:lnB>
                      <a:noFill/>
                    </a:lnB>
                    <a:lnTlToBr w="12700" cmpd="sng">
                      <a:noFill/>
                      <a:prstDash val="solid"/>
                    </a:lnTlToBr>
                    <a:lnBlToTr w="12700" cmpd="sng">
                      <a:noFill/>
                      <a:prstDash val="solid"/>
                    </a:lnBlToTr>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funny</a:t>
                      </a:r>
                    </a:p>
                    <a:p>
                      <a:endParaRPr lang="en-US" dirty="0"/>
                    </a:p>
                  </a:txBody>
                  <a:tcPr>
                    <a:lnL>
                      <a:noFill/>
                    </a:lnL>
                    <a:lnR>
                      <a:noFill/>
                    </a:lnR>
                    <a:lnT>
                      <a:noFill/>
                    </a:lnT>
                    <a:lnB>
                      <a:noFill/>
                    </a:lnB>
                    <a:lnTlToBr w="12700" cmpd="sng">
                      <a:noFill/>
                      <a:prstDash val="solid"/>
                    </a:lnTlToBr>
                    <a:lnBlToTr w="12700" cmpd="sng">
                      <a:noFill/>
                      <a:prstDash val="solid"/>
                    </a:lnBlToTr>
                  </a:tcPr>
                </a:tc>
                <a:tc>
                  <a:txBody>
                    <a:bodyPr/>
                    <a:lstStyle/>
                    <a:p>
                      <a:pPr marL="285750" marR="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smtClean="0"/>
                        <a:t>played jokes</a:t>
                      </a:r>
                    </a:p>
                    <a:p>
                      <a:pPr marL="285750" marR="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smtClean="0"/>
                        <a:t>told interesting stories</a:t>
                      </a:r>
                    </a:p>
                  </a:txBody>
                  <a:tcPr>
                    <a:lnL>
                      <a:noFill/>
                    </a:lnL>
                    <a:lnR w="12700" cap="flat" cmpd="sng" algn="ctr">
                      <a:solidFill>
                        <a:schemeClr val="tx1"/>
                      </a:solidFill>
                      <a:prstDash val="solid"/>
                      <a:round/>
                      <a:headEnd type="none" w="med" len="med"/>
                      <a:tailEnd type="none" w="med" len="med"/>
                    </a:lnR>
                    <a:lnT>
                      <a:noFill/>
                    </a:lnT>
                    <a:lnB>
                      <a:noFill/>
                    </a:lnB>
                    <a:lnTlToBr w="12700" cmpd="sng">
                      <a:noFill/>
                      <a:prstDash val="solid"/>
                    </a:lnTlToBr>
                    <a:lnBlToTr w="12700" cmpd="sng">
                      <a:noFill/>
                      <a:prstDash val="solid"/>
                    </a:lnBlToTr>
                  </a:tcPr>
                </a:tc>
              </a:tr>
              <a:tr h="681508">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34</a:t>
                      </a:r>
                      <a:r>
                        <a:rPr lang="en-US" baseline="0" dirty="0" smtClean="0"/>
                        <a:t> years old</a:t>
                      </a:r>
                      <a:endParaRPr lang="en-US" dirty="0" smtClean="0"/>
                    </a:p>
                    <a:p>
                      <a:pPr marL="0" marR="0" indent="0" algn="l" defTabSz="914400" rtl="0" eaLnBrk="1" fontAlgn="auto" latinLnBrk="0" hangingPunct="1">
                        <a:lnSpc>
                          <a:spcPct val="100000"/>
                        </a:lnSpc>
                        <a:spcBef>
                          <a:spcPts val="0"/>
                        </a:spcBef>
                        <a:spcAft>
                          <a:spcPts val="0"/>
                        </a:spcAft>
                        <a:buClrTx/>
                        <a:buSzTx/>
                        <a:buFontTx/>
                        <a:buNone/>
                        <a:tabLst/>
                        <a:defRPr/>
                      </a:pPr>
                      <a:endParaRPr lang="en-US" dirty="0" smtClean="0"/>
                    </a:p>
                    <a:p>
                      <a:endParaRPr lang="en-US" dirty="0"/>
                    </a:p>
                  </a:txBody>
                  <a:tcPr>
                    <a:lnL w="12700" cap="flat" cmpd="sng" algn="ctr">
                      <a:solidFill>
                        <a:schemeClr val="tx1"/>
                      </a:solidFill>
                      <a:prstDash val="solid"/>
                      <a:round/>
                      <a:headEnd type="none" w="med" len="med"/>
                      <a:tailEnd type="none" w="med" len="med"/>
                    </a:lnL>
                    <a:lnR>
                      <a:noFill/>
                    </a:lnR>
                    <a:lnT>
                      <a:noFill/>
                    </a:lnT>
                    <a:lnB>
                      <a:noFill/>
                    </a:lnB>
                    <a:lnTlToBr w="12700" cmpd="sng">
                      <a:noFill/>
                      <a:prstDash val="solid"/>
                    </a:lnTlToBr>
                    <a:lnBlToTr w="12700" cmpd="sng">
                      <a:noFill/>
                      <a:prstDash val="solid"/>
                    </a:lnBlToTr>
                  </a:tcPr>
                </a:tc>
                <a:tc>
                  <a:txBody>
                    <a:bodyPr/>
                    <a:lstStyle/>
                    <a:p>
                      <a:endParaRPr lang="en-US"/>
                    </a:p>
                  </a:txBody>
                  <a:tcPr>
                    <a:lnL>
                      <a:noFill/>
                    </a:lnL>
                    <a:lnR>
                      <a:noFill/>
                    </a:lnR>
                    <a:lnT>
                      <a:noFill/>
                    </a:lnT>
                    <a:lnB>
                      <a:noFill/>
                    </a:lnB>
                    <a:lnTlToBr w="12700" cmpd="sng">
                      <a:noFill/>
                      <a:prstDash val="solid"/>
                    </a:lnTlToBr>
                    <a:lnBlToTr w="12700" cmpd="sng">
                      <a:noFill/>
                      <a:prstDash val="solid"/>
                    </a:lnBlToTr>
                  </a:tcPr>
                </a:tc>
                <a:tc>
                  <a:txBody>
                    <a:bodyPr/>
                    <a:lstStyle/>
                    <a:p>
                      <a:endParaRPr lang="en-US" dirty="0"/>
                    </a:p>
                  </a:txBody>
                  <a:tcPr>
                    <a:lnL>
                      <a:noFill/>
                    </a:lnL>
                    <a:lnR>
                      <a:noFill/>
                    </a:lnR>
                    <a:lnT>
                      <a:noFill/>
                    </a:lnT>
                    <a:lnB>
                      <a:noFill/>
                    </a:lnB>
                    <a:lnTlToBr w="12700" cmpd="sng">
                      <a:noFill/>
                      <a:prstDash val="solid"/>
                    </a:lnTlToBr>
                    <a:lnBlToTr w="12700" cmpd="sng">
                      <a:noFill/>
                      <a:prstDash val="solid"/>
                    </a:lnBlToTr>
                  </a:tcPr>
                </a:tc>
                <a:tc>
                  <a:txBody>
                    <a:bodyPr/>
                    <a:lstStyle/>
                    <a:p>
                      <a:r>
                        <a:rPr lang="en-US" dirty="0" smtClean="0"/>
                        <a:t>caring</a:t>
                      </a:r>
                      <a:endParaRPr lang="en-US" dirty="0"/>
                    </a:p>
                  </a:txBody>
                  <a:tcPr>
                    <a:lnL>
                      <a:noFill/>
                    </a:lnL>
                    <a:lnR>
                      <a:noFill/>
                    </a:lnR>
                    <a:lnT>
                      <a:noFill/>
                    </a:lnT>
                    <a:lnB>
                      <a:noFill/>
                    </a:lnB>
                    <a:lnTlToBr w="12700" cmpd="sng">
                      <a:noFill/>
                      <a:prstDash val="solid"/>
                    </a:lnTlToBr>
                    <a:lnBlToTr w="12700" cmpd="sng">
                      <a:noFill/>
                      <a:prstDash val="solid"/>
                    </a:lnBlToTr>
                  </a:tcPr>
                </a:tc>
                <a:tc>
                  <a:txBody>
                    <a:bodyPr/>
                    <a:lstStyle/>
                    <a:p>
                      <a:pPr marL="285750" marR="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smtClean="0"/>
                        <a:t>loved students</a:t>
                      </a:r>
                    </a:p>
                    <a:p>
                      <a:pPr marL="285750" marR="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smtClean="0"/>
                        <a:t>talked to students a lot</a:t>
                      </a:r>
                    </a:p>
                  </a:txBody>
                  <a:tcPr>
                    <a:lnL>
                      <a:noFill/>
                    </a:lnL>
                    <a:lnR w="12700" cap="flat" cmpd="sng" algn="ctr">
                      <a:solidFill>
                        <a:schemeClr val="tx1"/>
                      </a:solidFill>
                      <a:prstDash val="solid"/>
                      <a:round/>
                      <a:headEnd type="none" w="med" len="med"/>
                      <a:tailEnd type="none" w="med" len="med"/>
                    </a:lnR>
                    <a:lnT>
                      <a:noFill/>
                    </a:lnT>
                    <a:lnB>
                      <a:noFill/>
                    </a:lnB>
                    <a:lnTlToBr w="12700" cmpd="sng">
                      <a:noFill/>
                      <a:prstDash val="solid"/>
                    </a:lnTlToBr>
                    <a:lnBlToTr w="12700" cmpd="sng">
                      <a:noFill/>
                      <a:prstDash val="solid"/>
                    </a:lnBlToTr>
                  </a:tcPr>
                </a:tc>
              </a:tr>
              <a:tr h="681508">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single</a:t>
                      </a:r>
                    </a:p>
                    <a:p>
                      <a:endParaRPr lang="en-US" dirty="0"/>
                    </a:p>
                  </a:txBody>
                  <a:tcPr>
                    <a:lnL w="12700" cap="flat" cmpd="sng" algn="ctr">
                      <a:solidFill>
                        <a:schemeClr val="tx1"/>
                      </a:solidFill>
                      <a:prstDash val="solid"/>
                      <a:round/>
                      <a:headEnd type="none" w="med" len="med"/>
                      <a:tailEnd type="none" w="med" len="med"/>
                    </a:lnL>
                    <a:lnR>
                      <a:noFill/>
                    </a:lnR>
                    <a:lnT>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endParaRPr lang="en-US"/>
                    </a:p>
                  </a:txBody>
                  <a:tcPr>
                    <a:lnL>
                      <a:noFill/>
                    </a:lnL>
                    <a:lnR>
                      <a:noFill/>
                    </a:lnR>
                    <a:lnT>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long, black hair</a:t>
                      </a:r>
                    </a:p>
                    <a:p>
                      <a:endParaRPr lang="en-US" dirty="0"/>
                    </a:p>
                  </a:txBody>
                  <a:tcPr>
                    <a:lnL>
                      <a:noFill/>
                    </a:lnL>
                    <a:lnR>
                      <a:noFill/>
                    </a:lnR>
                    <a:lnT>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285750" marR="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smtClean="0"/>
                        <a:t>loved classical music</a:t>
                      </a:r>
                    </a:p>
                    <a:p>
                      <a:pPr marL="285750" marR="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smtClean="0"/>
                        <a:t>liked color black</a:t>
                      </a:r>
                    </a:p>
                  </a:txBody>
                  <a:tcPr>
                    <a:lnL>
                      <a:noFill/>
                    </a:lnL>
                    <a:lnR>
                      <a:noFill/>
                    </a:lnR>
                    <a:lnT>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endParaRPr lang="en-US" dirty="0"/>
                    </a:p>
                  </a:txBody>
                  <a:tcPr>
                    <a:lnL>
                      <a:noFill/>
                    </a:lnL>
                    <a:lnR w="12700" cap="flat" cmpd="sng" algn="ctr">
                      <a:solidFill>
                        <a:schemeClr val="tx1"/>
                      </a:solidFill>
                      <a:prstDash val="solid"/>
                      <a:round/>
                      <a:headEnd type="none" w="med" len="med"/>
                      <a:tailEnd type="none" w="med" len="med"/>
                    </a:lnR>
                    <a:lnT>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r>
            </a:tbl>
          </a:graphicData>
        </a:graphic>
      </p:graphicFrame>
      <p:cxnSp>
        <p:nvCxnSpPr>
          <p:cNvPr id="10" name="Straight Arrow Connector 9"/>
          <p:cNvCxnSpPr/>
          <p:nvPr/>
        </p:nvCxnSpPr>
        <p:spPr>
          <a:xfrm flipH="1">
            <a:off x="2519772" y="908720"/>
            <a:ext cx="180020" cy="216024"/>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sp>
        <p:nvSpPr>
          <p:cNvPr id="9" name="TextBox 8"/>
          <p:cNvSpPr txBox="1"/>
          <p:nvPr/>
        </p:nvSpPr>
        <p:spPr>
          <a:xfrm>
            <a:off x="1929963" y="1043444"/>
            <a:ext cx="1179618" cy="369332"/>
          </a:xfrm>
          <a:prstGeom prst="rect">
            <a:avLst/>
          </a:prstGeom>
          <a:noFill/>
        </p:spPr>
        <p:txBody>
          <a:bodyPr wrap="none" rtlCol="0">
            <a:spAutoFit/>
          </a:bodyPr>
          <a:lstStyle/>
          <a:p>
            <a:r>
              <a:rPr lang="en-US" b="1" dirty="0" smtClean="0">
                <a:solidFill>
                  <a:srgbClr val="FF0000"/>
                </a:solidFill>
              </a:rPr>
              <a:t>Prewriting</a:t>
            </a:r>
            <a:endParaRPr lang="en-US" b="1" dirty="0">
              <a:solidFill>
                <a:srgbClr val="FF0000"/>
              </a:solidFill>
            </a:endParaRPr>
          </a:p>
        </p:txBody>
      </p:sp>
      <p:cxnSp>
        <p:nvCxnSpPr>
          <p:cNvPr id="11" name="Straight Arrow Connector 10"/>
          <p:cNvCxnSpPr/>
          <p:nvPr/>
        </p:nvCxnSpPr>
        <p:spPr>
          <a:xfrm flipH="1">
            <a:off x="2280861" y="1382929"/>
            <a:ext cx="108014" cy="221735"/>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972434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fade">
                                      <p:cBhvr>
                                        <p:cTn id="7" dur="500"/>
                                        <p:tgtEl>
                                          <p:spTgt spid="10"/>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9"/>
                                        </p:tgtEl>
                                        <p:attrNameLst>
                                          <p:attrName>style.visibility</p:attrName>
                                        </p:attrNameLst>
                                      </p:cBhvr>
                                      <p:to>
                                        <p:strVal val="visible"/>
                                      </p:to>
                                    </p:set>
                                    <p:animEffect transition="in" filter="fade">
                                      <p:cBhvr>
                                        <p:cTn id="10" dur="500"/>
                                        <p:tgtEl>
                                          <p:spTgt spid="9"/>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nodeType="clickEffect">
                                  <p:stCondLst>
                                    <p:cond delay="0"/>
                                  </p:stCondLst>
                                  <p:childTnLst>
                                    <p:set>
                                      <p:cBhvr>
                                        <p:cTn id="14" dur="1" fill="hold">
                                          <p:stCondLst>
                                            <p:cond delay="0"/>
                                          </p:stCondLst>
                                        </p:cTn>
                                        <p:tgtEl>
                                          <p:spTgt spid="11"/>
                                        </p:tgtEl>
                                        <p:attrNameLst>
                                          <p:attrName>style.visibility</p:attrName>
                                        </p:attrNameLst>
                                      </p:cBhvr>
                                      <p:to>
                                        <p:strVal val="visible"/>
                                      </p:to>
                                    </p:set>
                                    <p:animEffect transition="in" filter="fade">
                                      <p:cBhvr>
                                        <p:cTn id="15" dur="500"/>
                                        <p:tgtEl>
                                          <p:spTgt spid="11"/>
                                        </p:tgtEl>
                                      </p:cBhvr>
                                    </p:animEffect>
                                  </p:childTnLst>
                                </p:cTn>
                              </p:par>
                              <p:par>
                                <p:cTn id="16" presetID="10" presetClass="entr" presetSubtype="0" fill="hold" grpId="0" nodeType="withEffect">
                                  <p:stCondLst>
                                    <p:cond delay="0"/>
                                  </p:stCondLst>
                                  <p:childTnLst>
                                    <p:set>
                                      <p:cBhvr>
                                        <p:cTn id="17" dur="1" fill="hold">
                                          <p:stCondLst>
                                            <p:cond delay="0"/>
                                          </p:stCondLst>
                                        </p:cTn>
                                        <p:tgtEl>
                                          <p:spTgt spid="5"/>
                                        </p:tgtEl>
                                        <p:attrNameLst>
                                          <p:attrName>style.visibility</p:attrName>
                                        </p:attrNameLst>
                                      </p:cBhvr>
                                      <p:to>
                                        <p:strVal val="visible"/>
                                      </p:to>
                                    </p:set>
                                    <p:animEffect transition="in" filter="fade">
                                      <p:cBhvr>
                                        <p:cTn id="18" dur="500"/>
                                        <p:tgtEl>
                                          <p:spTgt spid="5"/>
                                        </p:tgtEl>
                                      </p:cBhvr>
                                    </p:animEffec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nodeType="clickEffect">
                                  <p:stCondLst>
                                    <p:cond delay="0"/>
                                  </p:stCondLst>
                                  <p:childTnLst>
                                    <p:set>
                                      <p:cBhvr>
                                        <p:cTn id="22" dur="1" fill="hold">
                                          <p:stCondLst>
                                            <p:cond delay="0"/>
                                          </p:stCondLst>
                                        </p:cTn>
                                        <p:tgtEl>
                                          <p:spTgt spid="6"/>
                                        </p:tgtEl>
                                        <p:attrNameLst>
                                          <p:attrName>style.visibility</p:attrName>
                                        </p:attrNameLst>
                                      </p:cBhvr>
                                      <p:to>
                                        <p:strVal val="visible"/>
                                      </p:to>
                                    </p:set>
                                    <p:animEffect transition="in" filter="fade">
                                      <p:cBhvr>
                                        <p:cTn id="23"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9"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827584" y="106096"/>
            <a:ext cx="7772400" cy="1008112"/>
          </a:xfrm>
        </p:spPr>
        <p:txBody>
          <a:bodyPr/>
          <a:lstStyle/>
          <a:p>
            <a:r>
              <a:rPr lang="en-US" dirty="0" smtClean="0"/>
              <a:t>Skills and Processes</a:t>
            </a:r>
            <a:endParaRPr lang="en-US" dirty="0"/>
          </a:p>
        </p:txBody>
      </p:sp>
      <p:graphicFrame>
        <p:nvGraphicFramePr>
          <p:cNvPr id="6" name="Table 5"/>
          <p:cNvGraphicFramePr>
            <a:graphicFrameLocks noGrp="1"/>
          </p:cNvGraphicFramePr>
          <p:nvPr>
            <p:extLst>
              <p:ext uri="{D42A27DB-BD31-4B8C-83A1-F6EECF244321}">
                <p14:modId xmlns:p14="http://schemas.microsoft.com/office/powerpoint/2010/main" val="2629779636"/>
              </p:ext>
            </p:extLst>
          </p:nvPr>
        </p:nvGraphicFramePr>
        <p:xfrm>
          <a:off x="251520" y="1956412"/>
          <a:ext cx="8568952" cy="3576128"/>
        </p:xfrm>
        <a:graphic>
          <a:graphicData uri="http://schemas.openxmlformats.org/drawingml/2006/table">
            <a:tbl>
              <a:tblPr firstRow="1" bandRow="1">
                <a:effectLst>
                  <a:outerShdw blurRad="50800" dist="38100" dir="2700000" algn="tl" rotWithShape="0">
                    <a:prstClr val="black">
                      <a:alpha val="40000"/>
                    </a:prstClr>
                  </a:outerShdw>
                </a:effectLst>
                <a:tableStyleId>{2D5ABB26-0587-4C30-8999-92F81FD0307C}</a:tableStyleId>
              </a:tblPr>
              <a:tblGrid>
                <a:gridCol w="1368152"/>
                <a:gridCol w="1224136"/>
                <a:gridCol w="1800200"/>
                <a:gridCol w="864096"/>
                <a:gridCol w="1512168"/>
                <a:gridCol w="1800200"/>
              </a:tblGrid>
              <a:tr h="649356">
                <a:tc>
                  <a:txBody>
                    <a:bodyPr/>
                    <a:lstStyle/>
                    <a:p>
                      <a:r>
                        <a:rPr lang="en-US" b="1" dirty="0" smtClean="0">
                          <a:solidFill>
                            <a:srgbClr val="FF0000"/>
                          </a:solidFill>
                        </a:rPr>
                        <a:t>Life</a:t>
                      </a:r>
                      <a:endParaRPr lang="en-US" b="1" dirty="0">
                        <a:solidFill>
                          <a:srgbClr val="FF0000"/>
                        </a:solidFill>
                      </a:endParaRPr>
                    </a:p>
                  </a:txBody>
                  <a:tcPr>
                    <a:lnL w="12700" cap="flat" cmpd="sng" algn="ctr">
                      <a:solidFill>
                        <a:schemeClr val="tx1"/>
                      </a:solidFill>
                      <a:prstDash val="solid"/>
                      <a:round/>
                      <a:headEnd type="none" w="med" len="med"/>
                      <a:tailEnd type="none" w="med" len="med"/>
                    </a:lnL>
                    <a:lnR>
                      <a:noFill/>
                    </a:lnR>
                    <a:lnT w="12700" cap="flat" cmpd="sng" algn="ctr">
                      <a:solidFill>
                        <a:schemeClr val="tx1"/>
                      </a:solid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r>
                        <a:rPr lang="en-US" dirty="0" smtClean="0"/>
                        <a:t>taught Korean</a:t>
                      </a:r>
                      <a:endParaRPr lang="en-US" dirty="0"/>
                    </a:p>
                  </a:txBody>
                  <a:tcPr>
                    <a:lnL>
                      <a:noFill/>
                    </a:lnL>
                    <a:lnR>
                      <a:noFill/>
                    </a:lnR>
                    <a:lnT w="12700" cap="flat" cmpd="sng" algn="ctr">
                      <a:solidFill>
                        <a:schemeClr val="tx1"/>
                      </a:solid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r>
                        <a:rPr lang="en-US" dirty="0" smtClean="0"/>
                        <a:t>34 years old</a:t>
                      </a:r>
                      <a:endParaRPr lang="en-US" dirty="0"/>
                    </a:p>
                  </a:txBody>
                  <a:tcPr>
                    <a:lnL>
                      <a:noFill/>
                    </a:lnL>
                    <a:lnR>
                      <a:noFill/>
                    </a:lnR>
                    <a:lnT w="12700" cap="flat" cmpd="sng" algn="ctr">
                      <a:solidFill>
                        <a:schemeClr val="tx1"/>
                      </a:solid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r>
                        <a:rPr lang="en-US" dirty="0" smtClean="0"/>
                        <a:t>single</a:t>
                      </a:r>
                      <a:endParaRPr lang="en-US" dirty="0"/>
                    </a:p>
                  </a:txBody>
                  <a:tcPr>
                    <a:lnL>
                      <a:noFill/>
                    </a:lnL>
                    <a:lnR>
                      <a:noFill/>
                    </a:lnR>
                    <a:lnT w="12700" cap="flat" cmpd="sng" algn="ctr">
                      <a:solidFill>
                        <a:schemeClr val="tx1"/>
                      </a:solid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r>
                        <a:rPr lang="en-US" dirty="0" smtClean="0"/>
                        <a:t>loved classical music</a:t>
                      </a:r>
                      <a:endParaRPr lang="en-US" dirty="0"/>
                    </a:p>
                  </a:txBody>
                  <a:tcPr>
                    <a:lnL>
                      <a:noFill/>
                    </a:lnL>
                    <a:lnR>
                      <a:noFill/>
                    </a:lnR>
                    <a:lnT w="12700" cap="flat" cmpd="sng" algn="ctr">
                      <a:solidFill>
                        <a:schemeClr val="tx1"/>
                      </a:solid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r>
                        <a:rPr lang="en-US" dirty="0" smtClean="0"/>
                        <a:t>liked color black</a:t>
                      </a:r>
                      <a:endParaRPr lang="en-US" dirty="0"/>
                    </a:p>
                  </a:txBody>
                  <a:tcPr>
                    <a:lnL>
                      <a:no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a:noFill/>
                    </a:lnB>
                    <a:lnTlToBr w="12700" cmpd="sng">
                      <a:noFill/>
                      <a:prstDash val="solid"/>
                    </a:lnTlToBr>
                    <a:lnBlToTr w="12700" cmpd="sng">
                      <a:noFill/>
                      <a:prstDash val="solid"/>
                    </a:lnBlToTr>
                  </a:tcPr>
                </a:tc>
              </a:tr>
              <a:tr h="649356">
                <a:tc>
                  <a:txBody>
                    <a:bodyPr/>
                    <a:lstStyle/>
                    <a:p>
                      <a:r>
                        <a:rPr lang="en-US" b="1" dirty="0" smtClean="0">
                          <a:solidFill>
                            <a:srgbClr val="FF0000"/>
                          </a:solidFill>
                        </a:rPr>
                        <a:t>Character</a:t>
                      </a:r>
                      <a:endParaRPr lang="en-US" b="1" dirty="0">
                        <a:solidFill>
                          <a:srgbClr val="FF0000"/>
                        </a:solidFill>
                      </a:endParaRPr>
                    </a:p>
                  </a:txBody>
                  <a:tcPr>
                    <a:lnL w="12700" cap="flat" cmpd="sng" algn="ctr">
                      <a:solidFill>
                        <a:schemeClr val="tx1"/>
                      </a:solidFill>
                      <a:prstDash val="solid"/>
                      <a:round/>
                      <a:headEnd type="none" w="med" len="med"/>
                      <a:tailEnd type="none" w="med" len="med"/>
                    </a:lnL>
                    <a:lnR>
                      <a:noFill/>
                    </a:lnR>
                    <a:lnT>
                      <a:noFill/>
                    </a:lnT>
                    <a:lnB>
                      <a:noFill/>
                    </a:lnB>
                    <a:lnTlToBr w="12700" cmpd="sng">
                      <a:noFill/>
                      <a:prstDash val="solid"/>
                    </a:lnTlToBr>
                    <a:lnBlToTr w="12700" cmpd="sng">
                      <a:noFill/>
                      <a:prstDash val="solid"/>
                    </a:lnBlToTr>
                  </a:tcPr>
                </a:tc>
                <a:tc>
                  <a:txBody>
                    <a:bodyPr/>
                    <a:lstStyle/>
                    <a:p>
                      <a:r>
                        <a:rPr lang="en-US" dirty="0" smtClean="0"/>
                        <a:t>energetic</a:t>
                      </a:r>
                    </a:p>
                  </a:txBody>
                  <a:tcPr>
                    <a:lnL>
                      <a:noFill/>
                    </a:lnL>
                    <a:lnR>
                      <a:noFill/>
                    </a:lnR>
                    <a:lnT>
                      <a:noFill/>
                    </a:lnT>
                    <a:lnB>
                      <a:noFill/>
                    </a:lnB>
                    <a:lnTlToBr w="12700" cmpd="sng">
                      <a:noFill/>
                      <a:prstDash val="solid"/>
                    </a:lnTlToBr>
                    <a:lnBlToTr w="12700" cmpd="sng">
                      <a:noFill/>
                      <a:prstDash val="solid"/>
                    </a:lnBlToTr>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walked around</a:t>
                      </a:r>
                    </a:p>
                  </a:txBody>
                  <a:tcPr>
                    <a:lnL>
                      <a:noFill/>
                    </a:lnL>
                    <a:lnR>
                      <a:noFill/>
                    </a:lnR>
                    <a:lnT>
                      <a:noFill/>
                    </a:lnT>
                    <a:lnB>
                      <a:noFill/>
                    </a:lnB>
                    <a:lnTlToBr w="12700" cmpd="sng">
                      <a:noFill/>
                      <a:prstDash val="solid"/>
                    </a:lnTlToBr>
                    <a:lnBlToTr w="12700" cmpd="sng">
                      <a:noFill/>
                      <a:prstDash val="solid"/>
                    </a:lnBlToTr>
                  </a:tcPr>
                </a:tc>
                <a:tc>
                  <a:txBody>
                    <a:bodyPr/>
                    <a:lstStyle/>
                    <a:p>
                      <a:endParaRPr lang="en-US" dirty="0"/>
                    </a:p>
                  </a:txBody>
                  <a:tcPr>
                    <a:lnL>
                      <a:noFill/>
                    </a:lnL>
                    <a:lnR>
                      <a:noFill/>
                    </a:lnR>
                    <a:lnT>
                      <a:noFill/>
                    </a:lnT>
                    <a:lnB>
                      <a:noFill/>
                    </a:lnB>
                    <a:lnTlToBr w="12700" cmpd="sng">
                      <a:noFill/>
                      <a:prstDash val="solid"/>
                    </a:lnTlToBr>
                    <a:lnBlToTr w="12700" cmpd="sng">
                      <a:noFill/>
                      <a:prstDash val="solid"/>
                    </a:lnBlToTr>
                  </a:tcPr>
                </a:tc>
                <a:tc>
                  <a:txBody>
                    <a:bodyPr/>
                    <a:lstStyle/>
                    <a:p>
                      <a:r>
                        <a:rPr lang="en-US" dirty="0" smtClean="0"/>
                        <a:t>funny</a:t>
                      </a:r>
                      <a:endParaRPr lang="en-US" dirty="0"/>
                    </a:p>
                  </a:txBody>
                  <a:tcPr>
                    <a:lnL>
                      <a:noFill/>
                    </a:lnL>
                    <a:lnR>
                      <a:noFill/>
                    </a:lnR>
                    <a:lnT>
                      <a:noFill/>
                    </a:lnT>
                    <a:lnB>
                      <a:noFill/>
                    </a:lnB>
                    <a:lnTlToBr w="12700" cmpd="sng">
                      <a:noFill/>
                      <a:prstDash val="solid"/>
                    </a:lnTlToBr>
                    <a:lnBlToTr w="12700" cmpd="sng">
                      <a:noFill/>
                      <a:prstDash val="solid"/>
                    </a:lnBlToTr>
                  </a:tcPr>
                </a:tc>
                <a:tc>
                  <a:txBody>
                    <a:bodyPr/>
                    <a:lstStyle/>
                    <a:p>
                      <a:r>
                        <a:rPr lang="en-US" dirty="0" smtClean="0"/>
                        <a:t>put energy into teaching</a:t>
                      </a:r>
                      <a:endParaRPr lang="en-US" dirty="0"/>
                    </a:p>
                  </a:txBody>
                  <a:tcPr>
                    <a:lnL>
                      <a:noFill/>
                    </a:lnL>
                    <a:lnR w="12700" cap="flat" cmpd="sng" algn="ctr">
                      <a:solidFill>
                        <a:schemeClr val="tx1"/>
                      </a:solidFill>
                      <a:prstDash val="solid"/>
                      <a:round/>
                      <a:headEnd type="none" w="med" len="med"/>
                      <a:tailEnd type="none" w="med" len="med"/>
                    </a:lnR>
                    <a:lnT>
                      <a:noFill/>
                    </a:lnT>
                    <a:lnB>
                      <a:noFill/>
                    </a:lnB>
                    <a:lnTlToBr w="12700" cmpd="sng">
                      <a:noFill/>
                      <a:prstDash val="solid"/>
                    </a:lnTlToBr>
                    <a:lnBlToTr w="12700" cmpd="sng">
                      <a:noFill/>
                      <a:prstDash val="solid"/>
                    </a:lnBlToTr>
                  </a:tcPr>
                </a:tc>
              </a:tr>
              <a:tr h="649356">
                <a:tc>
                  <a:txBody>
                    <a:bodyPr/>
                    <a:lstStyle/>
                    <a:p>
                      <a:endParaRPr lang="en-US" b="1" dirty="0">
                        <a:solidFill>
                          <a:srgbClr val="FF0000"/>
                        </a:solidFill>
                      </a:endParaRPr>
                    </a:p>
                  </a:txBody>
                  <a:tcPr>
                    <a:lnL w="12700" cap="flat" cmpd="sng" algn="ctr">
                      <a:solidFill>
                        <a:schemeClr val="tx1"/>
                      </a:solidFill>
                      <a:prstDash val="solid"/>
                      <a:round/>
                      <a:headEnd type="none" w="med" len="med"/>
                      <a:tailEnd type="none" w="med" len="med"/>
                    </a:lnL>
                    <a:lnR>
                      <a:noFill/>
                    </a:lnR>
                    <a:lnT>
                      <a:noFill/>
                    </a:lnT>
                    <a:lnB>
                      <a:noFill/>
                    </a:lnB>
                    <a:lnTlToBr w="12700" cmpd="sng">
                      <a:noFill/>
                      <a:prstDash val="solid"/>
                    </a:lnTlToBr>
                    <a:lnBlToTr w="12700" cmpd="sng">
                      <a:noFill/>
                      <a:prstDash val="solid"/>
                    </a:lnBlToTr>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played jokes</a:t>
                      </a:r>
                    </a:p>
                    <a:p>
                      <a:endParaRPr lang="en-US" dirty="0"/>
                    </a:p>
                  </a:txBody>
                  <a:tcPr>
                    <a:lnL>
                      <a:noFill/>
                    </a:lnL>
                    <a:lnR>
                      <a:noFill/>
                    </a:lnR>
                    <a:lnT>
                      <a:noFill/>
                    </a:lnT>
                    <a:lnB>
                      <a:noFill/>
                    </a:lnB>
                    <a:lnTlToBr w="12700" cmpd="sng">
                      <a:noFill/>
                      <a:prstDash val="solid"/>
                    </a:lnTlToBr>
                    <a:lnBlToTr w="12700" cmpd="sng">
                      <a:noFill/>
                      <a:prstDash val="solid"/>
                    </a:lnBlToTr>
                  </a:tcPr>
                </a:tc>
                <a:tc>
                  <a:txBody>
                    <a:bodyPr/>
                    <a:lstStyle/>
                    <a:p>
                      <a:r>
                        <a:rPr lang="en-US" dirty="0" smtClean="0"/>
                        <a:t>told interesting</a:t>
                      </a:r>
                      <a:r>
                        <a:rPr lang="en-US" baseline="0" dirty="0" smtClean="0"/>
                        <a:t> stories</a:t>
                      </a:r>
                      <a:endParaRPr lang="en-US" dirty="0"/>
                    </a:p>
                  </a:txBody>
                  <a:tcPr>
                    <a:lnL>
                      <a:noFill/>
                    </a:lnL>
                    <a:lnR>
                      <a:noFill/>
                    </a:lnR>
                    <a:lnT>
                      <a:noFill/>
                    </a:lnT>
                    <a:lnB>
                      <a:noFill/>
                    </a:lnB>
                    <a:lnTlToBr w="12700" cmpd="sng">
                      <a:noFill/>
                      <a:prstDash val="solid"/>
                    </a:lnTlToBr>
                    <a:lnBlToTr w="12700" cmpd="sng">
                      <a:noFill/>
                      <a:prstDash val="solid"/>
                    </a:lnBlToTr>
                  </a:tcPr>
                </a:tc>
                <a:tc>
                  <a:txBody>
                    <a:bodyPr/>
                    <a:lstStyle/>
                    <a:p>
                      <a:endParaRPr lang="en-US" dirty="0"/>
                    </a:p>
                  </a:txBody>
                  <a:tcPr>
                    <a:lnL>
                      <a:noFill/>
                    </a:lnL>
                    <a:lnR>
                      <a:noFill/>
                    </a:lnR>
                    <a:lnT>
                      <a:noFill/>
                    </a:lnT>
                    <a:lnB>
                      <a:noFill/>
                    </a:lnB>
                    <a:lnTlToBr w="12700" cmpd="sng">
                      <a:noFill/>
                      <a:prstDash val="solid"/>
                    </a:lnTlToBr>
                    <a:lnBlToTr w="12700" cmpd="sng">
                      <a:noFill/>
                      <a:prstDash val="solid"/>
                    </a:lnBlToTr>
                  </a:tcPr>
                </a:tc>
                <a:tc>
                  <a:txBody>
                    <a:bodyPr/>
                    <a:lstStyle/>
                    <a:p>
                      <a:r>
                        <a:rPr lang="en-US" dirty="0" smtClean="0"/>
                        <a:t>caring</a:t>
                      </a:r>
                      <a:endParaRPr lang="en-US" dirty="0"/>
                    </a:p>
                  </a:txBody>
                  <a:tcPr>
                    <a:lnL>
                      <a:noFill/>
                    </a:lnL>
                    <a:lnR>
                      <a:noFill/>
                    </a:lnR>
                    <a:lnT>
                      <a:noFill/>
                    </a:lnT>
                    <a:lnB>
                      <a:noFill/>
                    </a:lnB>
                    <a:lnTlToBr w="12700" cmpd="sng">
                      <a:noFill/>
                      <a:prstDash val="solid"/>
                    </a:lnTlToBr>
                    <a:lnBlToTr w="12700" cmpd="sng">
                      <a:noFill/>
                      <a:prstDash val="solid"/>
                    </a:lnBlToTr>
                  </a:tcPr>
                </a:tc>
                <a:tc>
                  <a:txBody>
                    <a:bodyPr/>
                    <a:lstStyle/>
                    <a:p>
                      <a:r>
                        <a:rPr lang="en-US" dirty="0" smtClean="0"/>
                        <a:t>talked a lot to students</a:t>
                      </a:r>
                      <a:endParaRPr lang="en-US" dirty="0"/>
                    </a:p>
                  </a:txBody>
                  <a:tcPr>
                    <a:lnL>
                      <a:noFill/>
                    </a:lnL>
                    <a:lnR w="12700" cap="flat" cmpd="sng" algn="ctr">
                      <a:solidFill>
                        <a:schemeClr val="tx1"/>
                      </a:solidFill>
                      <a:prstDash val="solid"/>
                      <a:round/>
                      <a:headEnd type="none" w="med" len="med"/>
                      <a:tailEnd type="none" w="med" len="med"/>
                    </a:lnR>
                    <a:lnT>
                      <a:noFill/>
                    </a:lnT>
                    <a:lnB>
                      <a:noFill/>
                    </a:lnB>
                    <a:lnTlToBr w="12700" cmpd="sng">
                      <a:noFill/>
                      <a:prstDash val="solid"/>
                    </a:lnTlToBr>
                    <a:lnBlToTr w="12700" cmpd="sng">
                      <a:noFill/>
                      <a:prstDash val="solid"/>
                    </a:lnBlToTr>
                  </a:tcPr>
                </a:tc>
              </a:tr>
              <a:tr h="681508">
                <a:tc>
                  <a:txBody>
                    <a:bodyPr/>
                    <a:lstStyle/>
                    <a:p>
                      <a:endParaRPr lang="en-US" b="1" dirty="0">
                        <a:solidFill>
                          <a:srgbClr val="FF0000"/>
                        </a:solidFill>
                      </a:endParaRPr>
                    </a:p>
                  </a:txBody>
                  <a:tcPr>
                    <a:lnL w="12700" cap="flat" cmpd="sng" algn="ctr">
                      <a:solidFill>
                        <a:schemeClr val="tx1"/>
                      </a:solidFill>
                      <a:prstDash val="solid"/>
                      <a:round/>
                      <a:headEnd type="none" w="med" len="med"/>
                      <a:tailEnd type="none" w="med" len="med"/>
                    </a:lnL>
                    <a:lnR>
                      <a:noFill/>
                    </a:lnR>
                    <a:lnT>
                      <a:noFill/>
                    </a:lnT>
                    <a:lnB>
                      <a:noFill/>
                    </a:lnB>
                    <a:lnTlToBr w="12700" cmpd="sng">
                      <a:noFill/>
                      <a:prstDash val="solid"/>
                    </a:lnTlToBr>
                    <a:lnBlToTr w="12700" cmpd="sng">
                      <a:noFill/>
                      <a:prstDash val="solid"/>
                    </a:lnBlToTr>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excellent</a:t>
                      </a:r>
                    </a:p>
                    <a:p>
                      <a:endParaRPr lang="en-US" dirty="0"/>
                    </a:p>
                  </a:txBody>
                  <a:tcPr>
                    <a:lnL>
                      <a:noFill/>
                    </a:lnL>
                    <a:lnR>
                      <a:noFill/>
                    </a:lnR>
                    <a:lnT>
                      <a:noFill/>
                    </a:lnT>
                    <a:lnB>
                      <a:noFill/>
                    </a:lnB>
                    <a:lnTlToBr w="12700" cmpd="sng">
                      <a:noFill/>
                      <a:prstDash val="solid"/>
                    </a:lnTlToBr>
                    <a:lnBlToTr w="12700" cmpd="sng">
                      <a:noFill/>
                      <a:prstDash val="solid"/>
                    </a:lnBlToTr>
                  </a:tcPr>
                </a:tc>
                <a:tc>
                  <a:txBody>
                    <a:bodyPr/>
                    <a:lstStyle/>
                    <a:p>
                      <a:r>
                        <a:rPr lang="en-US" dirty="0" smtClean="0"/>
                        <a:t>taught us to love literature</a:t>
                      </a:r>
                      <a:endParaRPr lang="en-US" dirty="0"/>
                    </a:p>
                  </a:txBody>
                  <a:tcPr>
                    <a:lnL>
                      <a:noFill/>
                    </a:lnL>
                    <a:lnR>
                      <a:noFill/>
                    </a:lnR>
                    <a:lnT>
                      <a:noFill/>
                    </a:lnT>
                    <a:lnB>
                      <a:noFill/>
                    </a:lnB>
                    <a:lnTlToBr w="12700" cmpd="sng">
                      <a:noFill/>
                      <a:prstDash val="solid"/>
                    </a:lnTlToBr>
                    <a:lnBlToTr w="12700" cmpd="sng">
                      <a:noFill/>
                      <a:prstDash val="solid"/>
                    </a:lnBlToTr>
                  </a:tcPr>
                </a:tc>
                <a:tc>
                  <a:txBody>
                    <a:bodyPr/>
                    <a:lstStyle/>
                    <a:p>
                      <a:endParaRPr lang="en-US" dirty="0"/>
                    </a:p>
                  </a:txBody>
                  <a:tcPr>
                    <a:lnL>
                      <a:noFill/>
                    </a:lnL>
                    <a:lnR>
                      <a:noFill/>
                    </a:lnR>
                    <a:lnT>
                      <a:noFill/>
                    </a:lnT>
                    <a:lnB>
                      <a:noFill/>
                    </a:lnB>
                    <a:lnTlToBr w="12700" cmpd="sng">
                      <a:noFill/>
                      <a:prstDash val="solid"/>
                    </a:lnTlToBr>
                    <a:lnBlToTr w="12700" cmpd="sng">
                      <a:noFill/>
                      <a:prstDash val="solid"/>
                    </a:lnBlToTr>
                  </a:tcPr>
                </a:tc>
                <a:tc>
                  <a:txBody>
                    <a:bodyPr/>
                    <a:lstStyle/>
                    <a:p>
                      <a:endParaRPr lang="en-US" dirty="0"/>
                    </a:p>
                  </a:txBody>
                  <a:tcPr>
                    <a:lnL>
                      <a:noFill/>
                    </a:lnL>
                    <a:lnR>
                      <a:noFill/>
                    </a:lnR>
                    <a:lnT>
                      <a:noFill/>
                    </a:lnT>
                    <a:lnB>
                      <a:noFill/>
                    </a:lnB>
                    <a:lnTlToBr w="12700" cmpd="sng">
                      <a:noFill/>
                      <a:prstDash val="solid"/>
                    </a:lnTlToBr>
                    <a:lnBlToTr w="12700" cmpd="sng">
                      <a:noFill/>
                      <a:prstDash val="solid"/>
                    </a:lnBlToTr>
                  </a:tcPr>
                </a:tc>
                <a:tc>
                  <a:txBody>
                    <a:bodyPr/>
                    <a:lstStyle/>
                    <a:p>
                      <a:endParaRPr lang="en-US" dirty="0"/>
                    </a:p>
                  </a:txBody>
                  <a:tcPr>
                    <a:lnL>
                      <a:noFill/>
                    </a:lnL>
                    <a:lnR w="12700" cap="flat" cmpd="sng" algn="ctr">
                      <a:solidFill>
                        <a:schemeClr val="tx1"/>
                      </a:solidFill>
                      <a:prstDash val="solid"/>
                      <a:round/>
                      <a:headEnd type="none" w="med" len="med"/>
                      <a:tailEnd type="none" w="med" len="med"/>
                    </a:lnR>
                    <a:lnT>
                      <a:noFill/>
                    </a:lnT>
                    <a:lnB>
                      <a:noFill/>
                    </a:lnB>
                    <a:lnTlToBr w="12700" cmpd="sng">
                      <a:noFill/>
                      <a:prstDash val="solid"/>
                    </a:lnTlToBr>
                    <a:lnBlToTr w="12700" cmpd="sng">
                      <a:noFill/>
                      <a:prstDash val="solid"/>
                    </a:lnBlToTr>
                  </a:tcPr>
                </a:tc>
              </a:tr>
              <a:tr h="681508">
                <a:tc>
                  <a:txBody>
                    <a:bodyPr/>
                    <a:lstStyle/>
                    <a:p>
                      <a:r>
                        <a:rPr lang="en-US" b="1" dirty="0" smtClean="0">
                          <a:solidFill>
                            <a:srgbClr val="FF0000"/>
                          </a:solidFill>
                        </a:rPr>
                        <a:t>Appearance</a:t>
                      </a:r>
                      <a:endParaRPr lang="en-US" b="1" dirty="0">
                        <a:solidFill>
                          <a:srgbClr val="FF0000"/>
                        </a:solidFill>
                      </a:endParaRPr>
                    </a:p>
                  </a:txBody>
                  <a:tcPr>
                    <a:lnL w="12700" cap="flat" cmpd="sng" algn="ctr">
                      <a:solidFill>
                        <a:schemeClr val="tx1"/>
                      </a:solidFill>
                      <a:prstDash val="solid"/>
                      <a:round/>
                      <a:headEnd type="none" w="med" len="med"/>
                      <a:tailEnd type="none" w="med" len="med"/>
                    </a:lnL>
                    <a:lnR>
                      <a:noFill/>
                    </a:lnR>
                    <a:lnT>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dirty="0" smtClean="0"/>
                        <a:t>tall and thin</a:t>
                      </a:r>
                      <a:endParaRPr lang="en-US" dirty="0"/>
                    </a:p>
                  </a:txBody>
                  <a:tcPr>
                    <a:lnL>
                      <a:noFill/>
                    </a:lnL>
                    <a:lnR>
                      <a:noFill/>
                    </a:lnR>
                    <a:lnT>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dirty="0" smtClean="0"/>
                        <a:t>long, black</a:t>
                      </a:r>
                      <a:r>
                        <a:rPr lang="en-US" baseline="0" dirty="0" smtClean="0"/>
                        <a:t> hair</a:t>
                      </a:r>
                      <a:endParaRPr lang="en-US" dirty="0"/>
                    </a:p>
                  </a:txBody>
                  <a:tcPr>
                    <a:lnL>
                      <a:noFill/>
                    </a:lnL>
                    <a:lnR>
                      <a:noFill/>
                    </a:lnR>
                    <a:lnT>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285750" marR="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US" dirty="0" smtClean="0"/>
                    </a:p>
                  </a:txBody>
                  <a:tcPr>
                    <a:lnL>
                      <a:noFill/>
                    </a:lnL>
                    <a:lnR>
                      <a:noFill/>
                    </a:lnR>
                    <a:lnT>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285750" marR="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US" dirty="0" smtClean="0"/>
                    </a:p>
                  </a:txBody>
                  <a:tcPr>
                    <a:lnL>
                      <a:noFill/>
                    </a:lnL>
                    <a:lnR>
                      <a:noFill/>
                    </a:lnR>
                    <a:lnT>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285750" marR="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US" dirty="0" smtClean="0"/>
                    </a:p>
                  </a:txBody>
                  <a:tcPr>
                    <a:lnL>
                      <a:noFill/>
                    </a:lnL>
                    <a:lnR w="12700" cap="flat" cmpd="sng" algn="ctr">
                      <a:solidFill>
                        <a:schemeClr val="tx1"/>
                      </a:solidFill>
                      <a:prstDash val="solid"/>
                      <a:round/>
                      <a:headEnd type="none" w="med" len="med"/>
                      <a:tailEnd type="none" w="med" len="med"/>
                    </a:lnR>
                    <a:lnT>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r>
            </a:tbl>
          </a:graphicData>
        </a:graphic>
      </p:graphicFrame>
      <p:cxnSp>
        <p:nvCxnSpPr>
          <p:cNvPr id="10" name="Straight Arrow Connector 9"/>
          <p:cNvCxnSpPr/>
          <p:nvPr/>
        </p:nvCxnSpPr>
        <p:spPr>
          <a:xfrm flipH="1">
            <a:off x="2519772" y="908720"/>
            <a:ext cx="180020" cy="216024"/>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sp>
        <p:nvSpPr>
          <p:cNvPr id="7" name="TextBox 6"/>
          <p:cNvSpPr txBox="1"/>
          <p:nvPr/>
        </p:nvSpPr>
        <p:spPr>
          <a:xfrm>
            <a:off x="945929" y="1587080"/>
            <a:ext cx="2112310" cy="369332"/>
          </a:xfrm>
          <a:prstGeom prst="rect">
            <a:avLst/>
          </a:prstGeom>
          <a:noFill/>
        </p:spPr>
        <p:txBody>
          <a:bodyPr wrap="none" rtlCol="0">
            <a:spAutoFit/>
          </a:bodyPr>
          <a:lstStyle/>
          <a:p>
            <a:r>
              <a:rPr lang="en-US" b="1" dirty="0" smtClean="0"/>
              <a:t>My Favorite Teacher</a:t>
            </a:r>
            <a:endParaRPr lang="en-US" b="1" dirty="0"/>
          </a:p>
        </p:txBody>
      </p:sp>
      <p:sp>
        <p:nvSpPr>
          <p:cNvPr id="9" name="TextBox 8"/>
          <p:cNvSpPr txBox="1"/>
          <p:nvPr/>
        </p:nvSpPr>
        <p:spPr>
          <a:xfrm>
            <a:off x="1761716" y="1101010"/>
            <a:ext cx="1067921" cy="369332"/>
          </a:xfrm>
          <a:prstGeom prst="rect">
            <a:avLst/>
          </a:prstGeom>
          <a:noFill/>
        </p:spPr>
        <p:txBody>
          <a:bodyPr wrap="none" rtlCol="0">
            <a:spAutoFit/>
          </a:bodyPr>
          <a:lstStyle/>
          <a:p>
            <a:r>
              <a:rPr lang="en-US" b="1" dirty="0" smtClean="0">
                <a:solidFill>
                  <a:srgbClr val="FF0000"/>
                </a:solidFill>
              </a:rPr>
              <a:t>Outlining</a:t>
            </a:r>
            <a:endParaRPr lang="en-US" b="1" dirty="0">
              <a:solidFill>
                <a:srgbClr val="FF0000"/>
              </a:solidFill>
            </a:endParaRPr>
          </a:p>
        </p:txBody>
      </p:sp>
      <p:cxnSp>
        <p:nvCxnSpPr>
          <p:cNvPr id="11" name="Straight Arrow Connector 10"/>
          <p:cNvCxnSpPr/>
          <p:nvPr/>
        </p:nvCxnSpPr>
        <p:spPr>
          <a:xfrm flipH="1">
            <a:off x="2165181" y="1445905"/>
            <a:ext cx="108014" cy="221735"/>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sp>
        <p:nvSpPr>
          <p:cNvPr id="4" name="Rectangle 3"/>
          <p:cNvSpPr/>
          <p:nvPr/>
        </p:nvSpPr>
        <p:spPr>
          <a:xfrm>
            <a:off x="4716016" y="3933056"/>
            <a:ext cx="4104456" cy="2808312"/>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dirty="0" smtClean="0">
                <a:solidFill>
                  <a:schemeClr val="tx1"/>
                </a:solidFill>
              </a:rPr>
              <a:t>My Favorite Teacher</a:t>
            </a:r>
          </a:p>
          <a:p>
            <a:r>
              <a:rPr lang="en-US" sz="1600" b="1" dirty="0" smtClean="0">
                <a:solidFill>
                  <a:srgbClr val="FF0000"/>
                </a:solidFill>
              </a:rPr>
              <a:t>Life</a:t>
            </a:r>
            <a:r>
              <a:rPr lang="en-US" sz="1600" dirty="0" smtClean="0">
                <a:solidFill>
                  <a:schemeClr val="tx1"/>
                </a:solidFill>
              </a:rPr>
              <a:t>                  taught Korean 34 years old</a:t>
            </a:r>
          </a:p>
          <a:p>
            <a:r>
              <a:rPr lang="en-US" sz="1600" b="1" dirty="0" smtClean="0">
                <a:solidFill>
                  <a:srgbClr val="FF0000"/>
                </a:solidFill>
              </a:rPr>
              <a:t>Appearance</a:t>
            </a:r>
            <a:r>
              <a:rPr lang="en-US" sz="1600" dirty="0" smtClean="0">
                <a:solidFill>
                  <a:schemeClr val="tx1"/>
                </a:solidFill>
              </a:rPr>
              <a:t>  tall and thin long,  black hair</a:t>
            </a:r>
          </a:p>
          <a:p>
            <a:r>
              <a:rPr lang="en-US" sz="1600" b="1" dirty="0" smtClean="0">
                <a:solidFill>
                  <a:srgbClr val="FF0000"/>
                </a:solidFill>
              </a:rPr>
              <a:t>Character</a:t>
            </a:r>
            <a:r>
              <a:rPr lang="en-US" sz="1600" dirty="0" smtClean="0">
                <a:solidFill>
                  <a:schemeClr val="tx1"/>
                </a:solidFill>
              </a:rPr>
              <a:t>      a. energetic – put energy into    </a:t>
            </a:r>
          </a:p>
          <a:p>
            <a:r>
              <a:rPr lang="en-US" sz="1600" dirty="0" smtClean="0">
                <a:solidFill>
                  <a:schemeClr val="tx1"/>
                </a:solidFill>
              </a:rPr>
              <a:t>                           teaching</a:t>
            </a:r>
          </a:p>
          <a:p>
            <a:r>
              <a:rPr lang="en-US" sz="1600" dirty="0" smtClean="0">
                <a:solidFill>
                  <a:schemeClr val="tx1"/>
                </a:solidFill>
              </a:rPr>
              <a:t>                        b. Funny – played jokes, told  </a:t>
            </a:r>
          </a:p>
          <a:p>
            <a:r>
              <a:rPr lang="en-US" sz="1600" dirty="0" smtClean="0">
                <a:solidFill>
                  <a:schemeClr val="tx1"/>
                </a:solidFill>
              </a:rPr>
              <a:t>                            interesting stories</a:t>
            </a:r>
          </a:p>
          <a:p>
            <a:r>
              <a:rPr lang="en-US" sz="1600" dirty="0" smtClean="0">
                <a:solidFill>
                  <a:schemeClr val="tx1"/>
                </a:solidFill>
              </a:rPr>
              <a:t>                        c. excellent – taught us to </a:t>
            </a:r>
          </a:p>
          <a:p>
            <a:r>
              <a:rPr lang="en-US" sz="1600" dirty="0" smtClean="0">
                <a:solidFill>
                  <a:schemeClr val="tx1"/>
                </a:solidFill>
              </a:rPr>
              <a:t>                            love literature</a:t>
            </a:r>
          </a:p>
          <a:p>
            <a:r>
              <a:rPr lang="en-US" sz="1600" dirty="0" smtClean="0">
                <a:solidFill>
                  <a:schemeClr val="tx1"/>
                </a:solidFill>
              </a:rPr>
              <a:t>                        d. caring – talked to students </a:t>
            </a:r>
          </a:p>
          <a:p>
            <a:r>
              <a:rPr lang="en-US" sz="1600" dirty="0" smtClean="0">
                <a:solidFill>
                  <a:schemeClr val="tx1"/>
                </a:solidFill>
              </a:rPr>
              <a:t>                            a lot</a:t>
            </a:r>
          </a:p>
        </p:txBody>
      </p:sp>
    </p:spTree>
    <p:extLst>
      <p:ext uri="{BB962C8B-B14F-4D97-AF65-F5344CB8AC3E}">
        <p14:creationId xmlns:p14="http://schemas.microsoft.com/office/powerpoint/2010/main" val="38219470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fade">
                                      <p:cBhvr>
                                        <p:cTn id="7" dur="500"/>
                                        <p:tgtEl>
                                          <p:spTgt spid="10"/>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9"/>
                                        </p:tgtEl>
                                        <p:attrNameLst>
                                          <p:attrName>style.visibility</p:attrName>
                                        </p:attrNameLst>
                                      </p:cBhvr>
                                      <p:to>
                                        <p:strVal val="visible"/>
                                      </p:to>
                                    </p:set>
                                    <p:animEffect transition="in" filter="fade">
                                      <p:cBhvr>
                                        <p:cTn id="10" dur="500"/>
                                        <p:tgtEl>
                                          <p:spTgt spid="9"/>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nodeType="clickEffect">
                                  <p:stCondLst>
                                    <p:cond delay="0"/>
                                  </p:stCondLst>
                                  <p:childTnLst>
                                    <p:set>
                                      <p:cBhvr>
                                        <p:cTn id="14" dur="1" fill="hold">
                                          <p:stCondLst>
                                            <p:cond delay="0"/>
                                          </p:stCondLst>
                                        </p:cTn>
                                        <p:tgtEl>
                                          <p:spTgt spid="11"/>
                                        </p:tgtEl>
                                        <p:attrNameLst>
                                          <p:attrName>style.visibility</p:attrName>
                                        </p:attrNameLst>
                                      </p:cBhvr>
                                      <p:to>
                                        <p:strVal val="visible"/>
                                      </p:to>
                                    </p:set>
                                    <p:animEffect transition="in" filter="fade">
                                      <p:cBhvr>
                                        <p:cTn id="15" dur="500"/>
                                        <p:tgtEl>
                                          <p:spTgt spid="11"/>
                                        </p:tgtEl>
                                      </p:cBhvr>
                                    </p:animEffect>
                                  </p:childTnLst>
                                </p:cTn>
                              </p:par>
                              <p:par>
                                <p:cTn id="16" presetID="10" presetClass="entr" presetSubtype="0" fill="hold" grpId="0" nodeType="withEffect">
                                  <p:stCondLst>
                                    <p:cond delay="0"/>
                                  </p:stCondLst>
                                  <p:childTnLst>
                                    <p:set>
                                      <p:cBhvr>
                                        <p:cTn id="17" dur="1" fill="hold">
                                          <p:stCondLst>
                                            <p:cond delay="0"/>
                                          </p:stCondLst>
                                        </p:cTn>
                                        <p:tgtEl>
                                          <p:spTgt spid="7"/>
                                        </p:tgtEl>
                                        <p:attrNameLst>
                                          <p:attrName>style.visibility</p:attrName>
                                        </p:attrNameLst>
                                      </p:cBhvr>
                                      <p:to>
                                        <p:strVal val="visible"/>
                                      </p:to>
                                    </p:set>
                                    <p:animEffect transition="in" filter="fade">
                                      <p:cBhvr>
                                        <p:cTn id="18" dur="500"/>
                                        <p:tgtEl>
                                          <p:spTgt spid="7"/>
                                        </p:tgtEl>
                                      </p:cBhvr>
                                    </p:animEffec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nodeType="clickEffect">
                                  <p:stCondLst>
                                    <p:cond delay="0"/>
                                  </p:stCondLst>
                                  <p:childTnLst>
                                    <p:set>
                                      <p:cBhvr>
                                        <p:cTn id="22" dur="1" fill="hold">
                                          <p:stCondLst>
                                            <p:cond delay="0"/>
                                          </p:stCondLst>
                                        </p:cTn>
                                        <p:tgtEl>
                                          <p:spTgt spid="6"/>
                                        </p:tgtEl>
                                        <p:attrNameLst>
                                          <p:attrName>style.visibility</p:attrName>
                                        </p:attrNameLst>
                                      </p:cBhvr>
                                      <p:to>
                                        <p:strVal val="visible"/>
                                      </p:to>
                                    </p:set>
                                    <p:animEffect transition="in" filter="fade">
                                      <p:cBhvr>
                                        <p:cTn id="23" dur="500"/>
                                        <p:tgtEl>
                                          <p:spTgt spid="6"/>
                                        </p:tgtEl>
                                      </p:cBhvr>
                                    </p:animEffect>
                                  </p:childTnLst>
                                </p:cTn>
                              </p:par>
                            </p:childTnLst>
                          </p:cTn>
                        </p:par>
                      </p:childTnLst>
                    </p:cTn>
                  </p:par>
                  <p:par>
                    <p:cTn id="24" fill="hold">
                      <p:stCondLst>
                        <p:cond delay="indefinite"/>
                      </p:stCondLst>
                      <p:childTnLst>
                        <p:par>
                          <p:cTn id="25" fill="hold">
                            <p:stCondLst>
                              <p:cond delay="0"/>
                            </p:stCondLst>
                            <p:childTnLst>
                              <p:par>
                                <p:cTn id="26" presetID="10" presetClass="entr" presetSubtype="0" fill="hold" grpId="0" nodeType="clickEffect">
                                  <p:stCondLst>
                                    <p:cond delay="0"/>
                                  </p:stCondLst>
                                  <p:childTnLst>
                                    <p:set>
                                      <p:cBhvr>
                                        <p:cTn id="27" dur="1" fill="hold">
                                          <p:stCondLst>
                                            <p:cond delay="0"/>
                                          </p:stCondLst>
                                        </p:cTn>
                                        <p:tgtEl>
                                          <p:spTgt spid="4"/>
                                        </p:tgtEl>
                                        <p:attrNameLst>
                                          <p:attrName>style.visibility</p:attrName>
                                        </p:attrNameLst>
                                      </p:cBhvr>
                                      <p:to>
                                        <p:strVal val="visible"/>
                                      </p:to>
                                    </p:set>
                                    <p:animEffect transition="in" filter="fade">
                                      <p:cBhvr>
                                        <p:cTn id="28"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9" grpId="0"/>
      <p:bldP spid="4"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827584" y="106096"/>
            <a:ext cx="7772400" cy="1008112"/>
          </a:xfrm>
        </p:spPr>
        <p:txBody>
          <a:bodyPr/>
          <a:lstStyle/>
          <a:p>
            <a:r>
              <a:rPr lang="en-US" dirty="0" smtClean="0"/>
              <a:t>Skills and Processes</a:t>
            </a:r>
            <a:endParaRPr lang="en-US" dirty="0"/>
          </a:p>
        </p:txBody>
      </p:sp>
      <p:cxnSp>
        <p:nvCxnSpPr>
          <p:cNvPr id="10" name="Straight Arrow Connector 9"/>
          <p:cNvCxnSpPr/>
          <p:nvPr/>
        </p:nvCxnSpPr>
        <p:spPr>
          <a:xfrm flipH="1">
            <a:off x="2519772" y="908720"/>
            <a:ext cx="180020" cy="216024"/>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sp>
        <p:nvSpPr>
          <p:cNvPr id="7" name="TextBox 6"/>
          <p:cNvSpPr txBox="1"/>
          <p:nvPr/>
        </p:nvSpPr>
        <p:spPr>
          <a:xfrm>
            <a:off x="945929" y="1587080"/>
            <a:ext cx="2112310" cy="369332"/>
          </a:xfrm>
          <a:prstGeom prst="rect">
            <a:avLst/>
          </a:prstGeom>
          <a:noFill/>
        </p:spPr>
        <p:txBody>
          <a:bodyPr wrap="none" rtlCol="0">
            <a:spAutoFit/>
          </a:bodyPr>
          <a:lstStyle/>
          <a:p>
            <a:r>
              <a:rPr lang="en-US" b="1" dirty="0" smtClean="0"/>
              <a:t>My Favorite Teacher</a:t>
            </a:r>
            <a:endParaRPr lang="en-US" b="1" dirty="0"/>
          </a:p>
        </p:txBody>
      </p:sp>
      <p:sp>
        <p:nvSpPr>
          <p:cNvPr id="9" name="TextBox 8"/>
          <p:cNvSpPr txBox="1"/>
          <p:nvPr/>
        </p:nvSpPr>
        <p:spPr>
          <a:xfrm>
            <a:off x="1761716" y="1101010"/>
            <a:ext cx="1067921" cy="369332"/>
          </a:xfrm>
          <a:prstGeom prst="rect">
            <a:avLst/>
          </a:prstGeom>
          <a:noFill/>
        </p:spPr>
        <p:txBody>
          <a:bodyPr wrap="none" rtlCol="0">
            <a:spAutoFit/>
          </a:bodyPr>
          <a:lstStyle/>
          <a:p>
            <a:r>
              <a:rPr lang="en-US" b="1" dirty="0" smtClean="0">
                <a:solidFill>
                  <a:srgbClr val="FF0000"/>
                </a:solidFill>
              </a:rPr>
              <a:t>Outlining</a:t>
            </a:r>
            <a:endParaRPr lang="en-US" b="1" dirty="0">
              <a:solidFill>
                <a:srgbClr val="FF0000"/>
              </a:solidFill>
            </a:endParaRPr>
          </a:p>
        </p:txBody>
      </p:sp>
      <p:cxnSp>
        <p:nvCxnSpPr>
          <p:cNvPr id="11" name="Straight Arrow Connector 10"/>
          <p:cNvCxnSpPr/>
          <p:nvPr/>
        </p:nvCxnSpPr>
        <p:spPr>
          <a:xfrm flipH="1">
            <a:off x="2165181" y="1445905"/>
            <a:ext cx="108014" cy="221735"/>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graphicFrame>
        <p:nvGraphicFramePr>
          <p:cNvPr id="3" name="Table 2"/>
          <p:cNvGraphicFramePr>
            <a:graphicFrameLocks noGrp="1"/>
          </p:cNvGraphicFramePr>
          <p:nvPr>
            <p:extLst>
              <p:ext uri="{D42A27DB-BD31-4B8C-83A1-F6EECF244321}">
                <p14:modId xmlns:p14="http://schemas.microsoft.com/office/powerpoint/2010/main" val="971706591"/>
              </p:ext>
            </p:extLst>
          </p:nvPr>
        </p:nvGraphicFramePr>
        <p:xfrm>
          <a:off x="323528" y="2017137"/>
          <a:ext cx="8352928" cy="3937000"/>
        </p:xfrm>
        <a:graphic>
          <a:graphicData uri="http://schemas.openxmlformats.org/drawingml/2006/table">
            <a:tbl>
              <a:tblPr firstRow="1" bandRow="1">
                <a:tableStyleId>{2D5ABB26-0587-4C30-8999-92F81FD0307C}</a:tableStyleId>
              </a:tblPr>
              <a:tblGrid>
                <a:gridCol w="8352928"/>
              </a:tblGrid>
              <a:tr h="370840">
                <a:tc>
                  <a:txBody>
                    <a:bodyPr/>
                    <a:lstStyle/>
                    <a:p>
                      <a:r>
                        <a:rPr lang="en-US" dirty="0" smtClean="0"/>
                        <a:t>Topic Sentence </a:t>
                      </a:r>
                      <a:r>
                        <a:rPr lang="en-US" dirty="0" smtClean="0">
                          <a:solidFill>
                            <a:schemeClr val="bg1">
                              <a:lumMod val="65000"/>
                            </a:schemeClr>
                          </a:solidFill>
                        </a:rPr>
                        <a:t>__________________________________________________________</a:t>
                      </a:r>
                      <a:endParaRPr lang="en-US" dirty="0">
                        <a:solidFill>
                          <a:schemeClr val="bg1">
                            <a:lumMod val="65000"/>
                          </a:schemeClr>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r>
              <a:tr h="370840">
                <a:tc>
                  <a:txBody>
                    <a:bodyPr/>
                    <a:lstStyle/>
                    <a:p>
                      <a:r>
                        <a:rPr lang="en-US" dirty="0" smtClean="0"/>
                        <a:t>Supporting Detail 1 </a:t>
                      </a:r>
                      <a:r>
                        <a:rPr lang="en-US" dirty="0" smtClean="0">
                          <a:solidFill>
                            <a:schemeClr val="bg1">
                              <a:lumMod val="65000"/>
                            </a:schemeClr>
                          </a:solidFill>
                        </a:rPr>
                        <a:t>_______________________________________________________</a:t>
                      </a:r>
                    </a:p>
                    <a:p>
                      <a:pPr marL="0" indent="0">
                        <a:buFont typeface="Arial" panose="020B0604020202020204" pitchFamily="34" charset="0"/>
                        <a:buNone/>
                      </a:pPr>
                      <a:r>
                        <a:rPr lang="en-US" dirty="0" smtClean="0">
                          <a:solidFill>
                            <a:schemeClr val="bg1">
                              <a:lumMod val="65000"/>
                            </a:schemeClr>
                          </a:solidFill>
                        </a:rPr>
                        <a:t>-______________________________________________________________________</a:t>
                      </a:r>
                    </a:p>
                    <a:p>
                      <a:pPr marL="0" indent="0">
                        <a:buFont typeface="Arial" panose="020B0604020202020204" pitchFamily="34" charset="0"/>
                        <a:buNone/>
                      </a:pPr>
                      <a:r>
                        <a:rPr lang="en-US" dirty="0" smtClean="0">
                          <a:solidFill>
                            <a:schemeClr val="bg1">
                              <a:lumMod val="65000"/>
                            </a:schemeClr>
                          </a:solidFill>
                        </a:rPr>
                        <a:t>-______________________________________________________________________</a:t>
                      </a:r>
                    </a:p>
                    <a:p>
                      <a:pPr marL="0" indent="0">
                        <a:buFont typeface="Arial" panose="020B0604020202020204" pitchFamily="34" charset="0"/>
                        <a:buNone/>
                      </a:pPr>
                      <a:r>
                        <a:rPr lang="en-US" dirty="0" smtClean="0">
                          <a:solidFill>
                            <a:schemeClr val="bg1">
                              <a:lumMod val="65000"/>
                            </a:schemeClr>
                          </a:solidFill>
                        </a:rPr>
                        <a:t>-______________________________________________________________________</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r>
              <a:tr h="370840">
                <a:tc>
                  <a:txBody>
                    <a:bodyPr/>
                    <a:lstStyle/>
                    <a:p>
                      <a:r>
                        <a:rPr lang="en-US" dirty="0" smtClean="0"/>
                        <a:t>Supporting Detail 2</a:t>
                      </a:r>
                      <a:r>
                        <a:rPr lang="en-US" dirty="0" smtClean="0">
                          <a:solidFill>
                            <a:schemeClr val="bg1">
                              <a:lumMod val="65000"/>
                            </a:schemeClr>
                          </a:solidFill>
                        </a:rPr>
                        <a:t>_______________________________________________________</a:t>
                      </a:r>
                    </a:p>
                    <a:p>
                      <a:r>
                        <a:rPr lang="en-US" dirty="0" smtClean="0">
                          <a:solidFill>
                            <a:schemeClr val="bg1">
                              <a:lumMod val="65000"/>
                            </a:schemeClr>
                          </a:solidFill>
                        </a:rPr>
                        <a:t>-______________________________________________________________________</a:t>
                      </a:r>
                    </a:p>
                    <a:p>
                      <a:r>
                        <a:rPr lang="en-US" dirty="0" smtClean="0">
                          <a:solidFill>
                            <a:schemeClr val="bg1">
                              <a:lumMod val="65000"/>
                            </a:schemeClr>
                          </a:solidFill>
                        </a:rPr>
                        <a:t>-______________________________________________________________________</a:t>
                      </a:r>
                    </a:p>
                    <a:p>
                      <a:r>
                        <a:rPr lang="en-US" dirty="0" smtClean="0">
                          <a:solidFill>
                            <a:schemeClr val="bg1">
                              <a:lumMod val="65000"/>
                            </a:schemeClr>
                          </a:solidFill>
                        </a:rPr>
                        <a:t>-______________________________________________________________________</a:t>
                      </a:r>
                      <a:endParaRPr lang="en-US" dirty="0">
                        <a:solidFill>
                          <a:schemeClr val="bg1">
                            <a:lumMod val="65000"/>
                          </a:schemeClr>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r>
              <a:tr h="370840">
                <a:tc>
                  <a:txBody>
                    <a:bodyPr/>
                    <a:lstStyle/>
                    <a:p>
                      <a:r>
                        <a:rPr lang="en-US" dirty="0" smtClean="0"/>
                        <a:t>Supporting Detail 3</a:t>
                      </a:r>
                      <a:r>
                        <a:rPr lang="en-US" dirty="0" smtClean="0">
                          <a:solidFill>
                            <a:schemeClr val="bg1">
                              <a:lumMod val="65000"/>
                            </a:schemeClr>
                          </a:solidFill>
                        </a:rPr>
                        <a:t>_______________________________________________________</a:t>
                      </a:r>
                    </a:p>
                    <a:p>
                      <a:r>
                        <a:rPr lang="en-US" dirty="0" smtClean="0">
                          <a:solidFill>
                            <a:schemeClr val="bg1">
                              <a:lumMod val="65000"/>
                            </a:schemeClr>
                          </a:solidFill>
                        </a:rPr>
                        <a:t>-______________________________________________________________________</a:t>
                      </a:r>
                    </a:p>
                    <a:p>
                      <a:r>
                        <a:rPr lang="en-US" dirty="0" smtClean="0">
                          <a:solidFill>
                            <a:schemeClr val="bg1">
                              <a:lumMod val="65000"/>
                            </a:schemeClr>
                          </a:solidFill>
                        </a:rPr>
                        <a:t>-______________________________________________________________________</a:t>
                      </a:r>
                    </a:p>
                    <a:p>
                      <a:r>
                        <a:rPr lang="en-US" dirty="0" smtClean="0">
                          <a:solidFill>
                            <a:schemeClr val="bg1">
                              <a:lumMod val="65000"/>
                            </a:schemeClr>
                          </a:solidFill>
                        </a:rPr>
                        <a:t>-______________________________________________________________________</a:t>
                      </a:r>
                      <a:endParaRPr lang="en-US" dirty="0">
                        <a:solidFill>
                          <a:schemeClr val="bg1">
                            <a:lumMod val="65000"/>
                          </a:schemeClr>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27224952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fade">
                                      <p:cBhvr>
                                        <p:cTn id="7" dur="500"/>
                                        <p:tgtEl>
                                          <p:spTgt spid="10"/>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9"/>
                                        </p:tgtEl>
                                        <p:attrNameLst>
                                          <p:attrName>style.visibility</p:attrName>
                                        </p:attrNameLst>
                                      </p:cBhvr>
                                      <p:to>
                                        <p:strVal val="visible"/>
                                      </p:to>
                                    </p:set>
                                    <p:animEffect transition="in" filter="fade">
                                      <p:cBhvr>
                                        <p:cTn id="10" dur="500"/>
                                        <p:tgtEl>
                                          <p:spTgt spid="9"/>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nodeType="clickEffect">
                                  <p:stCondLst>
                                    <p:cond delay="0"/>
                                  </p:stCondLst>
                                  <p:childTnLst>
                                    <p:set>
                                      <p:cBhvr>
                                        <p:cTn id="14" dur="1" fill="hold">
                                          <p:stCondLst>
                                            <p:cond delay="0"/>
                                          </p:stCondLst>
                                        </p:cTn>
                                        <p:tgtEl>
                                          <p:spTgt spid="11"/>
                                        </p:tgtEl>
                                        <p:attrNameLst>
                                          <p:attrName>style.visibility</p:attrName>
                                        </p:attrNameLst>
                                      </p:cBhvr>
                                      <p:to>
                                        <p:strVal val="visible"/>
                                      </p:to>
                                    </p:set>
                                    <p:animEffect transition="in" filter="fade">
                                      <p:cBhvr>
                                        <p:cTn id="15" dur="500"/>
                                        <p:tgtEl>
                                          <p:spTgt spid="11"/>
                                        </p:tgtEl>
                                      </p:cBhvr>
                                    </p:animEffect>
                                  </p:childTnLst>
                                </p:cTn>
                              </p:par>
                              <p:par>
                                <p:cTn id="16" presetID="10" presetClass="entr" presetSubtype="0" fill="hold" grpId="0" nodeType="withEffect">
                                  <p:stCondLst>
                                    <p:cond delay="0"/>
                                  </p:stCondLst>
                                  <p:childTnLst>
                                    <p:set>
                                      <p:cBhvr>
                                        <p:cTn id="17" dur="1" fill="hold">
                                          <p:stCondLst>
                                            <p:cond delay="0"/>
                                          </p:stCondLst>
                                        </p:cTn>
                                        <p:tgtEl>
                                          <p:spTgt spid="7"/>
                                        </p:tgtEl>
                                        <p:attrNameLst>
                                          <p:attrName>style.visibility</p:attrName>
                                        </p:attrNameLst>
                                      </p:cBhvr>
                                      <p:to>
                                        <p:strVal val="visible"/>
                                      </p:to>
                                    </p:set>
                                    <p:animEffect transition="in" filter="fade">
                                      <p:cBhvr>
                                        <p:cTn id="18" dur="500"/>
                                        <p:tgtEl>
                                          <p:spTgt spid="7"/>
                                        </p:tgtEl>
                                      </p:cBhvr>
                                    </p:animEffec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nodeType="clickEffect">
                                  <p:stCondLst>
                                    <p:cond delay="0"/>
                                  </p:stCondLst>
                                  <p:childTnLst>
                                    <p:set>
                                      <p:cBhvr>
                                        <p:cTn id="22" dur="1" fill="hold">
                                          <p:stCondLst>
                                            <p:cond delay="0"/>
                                          </p:stCondLst>
                                        </p:cTn>
                                        <p:tgtEl>
                                          <p:spTgt spid="3"/>
                                        </p:tgtEl>
                                        <p:attrNameLst>
                                          <p:attrName>style.visibility</p:attrName>
                                        </p:attrNameLst>
                                      </p:cBhvr>
                                      <p:to>
                                        <p:strVal val="visible"/>
                                      </p:to>
                                    </p:set>
                                    <p:animEffect transition="in" filter="fade">
                                      <p:cBhvr>
                                        <p:cTn id="23"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9"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827584" y="106096"/>
            <a:ext cx="7772400" cy="1008112"/>
          </a:xfrm>
        </p:spPr>
        <p:txBody>
          <a:bodyPr/>
          <a:lstStyle/>
          <a:p>
            <a:r>
              <a:rPr lang="en-US" dirty="0" smtClean="0"/>
              <a:t>Skills and Processes</a:t>
            </a:r>
            <a:endParaRPr lang="en-US" dirty="0"/>
          </a:p>
        </p:txBody>
      </p:sp>
      <p:cxnSp>
        <p:nvCxnSpPr>
          <p:cNvPr id="10" name="Straight Arrow Connector 9"/>
          <p:cNvCxnSpPr/>
          <p:nvPr/>
        </p:nvCxnSpPr>
        <p:spPr>
          <a:xfrm flipH="1">
            <a:off x="2519772" y="908720"/>
            <a:ext cx="180020" cy="216024"/>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sp>
        <p:nvSpPr>
          <p:cNvPr id="7" name="TextBox 6"/>
          <p:cNvSpPr txBox="1"/>
          <p:nvPr/>
        </p:nvSpPr>
        <p:spPr>
          <a:xfrm>
            <a:off x="945929" y="1587080"/>
            <a:ext cx="2112310" cy="369332"/>
          </a:xfrm>
          <a:prstGeom prst="rect">
            <a:avLst/>
          </a:prstGeom>
          <a:noFill/>
        </p:spPr>
        <p:txBody>
          <a:bodyPr wrap="none" rtlCol="0">
            <a:spAutoFit/>
          </a:bodyPr>
          <a:lstStyle/>
          <a:p>
            <a:r>
              <a:rPr lang="en-US" b="1" dirty="0" smtClean="0"/>
              <a:t>My Favorite Teacher</a:t>
            </a:r>
            <a:endParaRPr lang="en-US" b="1" dirty="0"/>
          </a:p>
        </p:txBody>
      </p:sp>
      <p:sp>
        <p:nvSpPr>
          <p:cNvPr id="9" name="TextBox 8"/>
          <p:cNvSpPr txBox="1"/>
          <p:nvPr/>
        </p:nvSpPr>
        <p:spPr>
          <a:xfrm>
            <a:off x="1761716" y="1101010"/>
            <a:ext cx="1541961" cy="369332"/>
          </a:xfrm>
          <a:prstGeom prst="rect">
            <a:avLst/>
          </a:prstGeom>
          <a:noFill/>
        </p:spPr>
        <p:txBody>
          <a:bodyPr wrap="none" rtlCol="0">
            <a:spAutoFit/>
          </a:bodyPr>
          <a:lstStyle/>
          <a:p>
            <a:r>
              <a:rPr lang="en-US" b="1" dirty="0" smtClean="0">
                <a:solidFill>
                  <a:srgbClr val="FF0000"/>
                </a:solidFill>
              </a:rPr>
              <a:t>The First Draft</a:t>
            </a:r>
            <a:endParaRPr lang="en-US" b="1" dirty="0">
              <a:solidFill>
                <a:srgbClr val="FF0000"/>
              </a:solidFill>
            </a:endParaRPr>
          </a:p>
        </p:txBody>
      </p:sp>
      <p:cxnSp>
        <p:nvCxnSpPr>
          <p:cNvPr id="11" name="Straight Arrow Connector 10"/>
          <p:cNvCxnSpPr/>
          <p:nvPr/>
        </p:nvCxnSpPr>
        <p:spPr>
          <a:xfrm flipH="1">
            <a:off x="2165181" y="1445905"/>
            <a:ext cx="108014" cy="221735"/>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graphicFrame>
        <p:nvGraphicFramePr>
          <p:cNvPr id="3" name="Table 2"/>
          <p:cNvGraphicFramePr>
            <a:graphicFrameLocks noGrp="1"/>
          </p:cNvGraphicFramePr>
          <p:nvPr>
            <p:extLst>
              <p:ext uri="{D42A27DB-BD31-4B8C-83A1-F6EECF244321}">
                <p14:modId xmlns:p14="http://schemas.microsoft.com/office/powerpoint/2010/main" val="1491990006"/>
              </p:ext>
            </p:extLst>
          </p:nvPr>
        </p:nvGraphicFramePr>
        <p:xfrm>
          <a:off x="323528" y="2017137"/>
          <a:ext cx="8352928" cy="3855085"/>
        </p:xfrm>
        <a:graphic>
          <a:graphicData uri="http://schemas.openxmlformats.org/drawingml/2006/table">
            <a:tbl>
              <a:tblPr firstRow="1" bandRow="1">
                <a:tableStyleId>{2D5ABB26-0587-4C30-8999-92F81FD0307C}</a:tableStyleId>
              </a:tblPr>
              <a:tblGrid>
                <a:gridCol w="8352928"/>
              </a:tblGrid>
              <a:tr h="370840">
                <a:tc>
                  <a:txBody>
                    <a:bodyPr/>
                    <a:lstStyle/>
                    <a:p>
                      <a:pPr>
                        <a:lnSpc>
                          <a:spcPct val="200000"/>
                        </a:lnSpc>
                      </a:pPr>
                      <a:r>
                        <a:rPr lang="en-US" baseline="0" dirty="0" smtClean="0"/>
                        <a:t>                  </a:t>
                      </a:r>
                      <a:r>
                        <a:rPr lang="en-US" dirty="0" smtClean="0"/>
                        <a:t>My favorite teacher was Jung, Lee.</a:t>
                      </a:r>
                      <a:r>
                        <a:rPr lang="en-US" baseline="0" dirty="0" smtClean="0"/>
                        <a:t> He was 34 years old and taught Korean.  He was a tall, thin man. He had black hair. In the classroom, he was energetic.         When he teaching he put his energy into teaching. He was also funny. He told jokes   and interesting stories in class. He was also an excellent teacher. He taught us love </a:t>
                      </a:r>
                      <a:r>
                        <a:rPr lang="en-US" baseline="0" dirty="0" err="1" smtClean="0"/>
                        <a:t>literatre</a:t>
                      </a:r>
                      <a:r>
                        <a:rPr lang="en-US" baseline="0" dirty="0" smtClean="0"/>
                        <a:t>. Mr. Lee cared a lot of for his students too. He had time to talk to students about their problems. I miss him very much.</a:t>
                      </a:r>
                    </a:p>
                    <a:p>
                      <a:pPr>
                        <a:lnSpc>
                          <a:spcPct val="200000"/>
                        </a:lnSpc>
                      </a:pPr>
                      <a:endParaRPr lang="en-US" baseline="0" dirty="0" smtClean="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
        <p:nvSpPr>
          <p:cNvPr id="4" name="Rectangle 3"/>
          <p:cNvSpPr/>
          <p:nvPr/>
        </p:nvSpPr>
        <p:spPr>
          <a:xfrm>
            <a:off x="3131840" y="3068960"/>
            <a:ext cx="2376264" cy="28803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rgbClr val="FF0000"/>
                </a:solidFill>
              </a:rPr>
              <a:t>He wore thick glasses</a:t>
            </a:r>
            <a:r>
              <a:rPr lang="en-US" dirty="0" smtClean="0"/>
              <a:t>.</a:t>
            </a:r>
            <a:endParaRPr lang="en-US" dirty="0"/>
          </a:p>
        </p:txBody>
      </p:sp>
      <p:sp>
        <p:nvSpPr>
          <p:cNvPr id="6" name="Half Frame 5"/>
          <p:cNvSpPr/>
          <p:nvPr/>
        </p:nvSpPr>
        <p:spPr>
          <a:xfrm rot="2153700">
            <a:off x="4229300" y="3061181"/>
            <a:ext cx="235042" cy="91589"/>
          </a:xfrm>
          <a:prstGeom prst="halfFrame">
            <a:avLst/>
          </a:prstGeom>
          <a:ln/>
        </p:spPr>
        <p:style>
          <a:lnRef idx="2">
            <a:schemeClr val="accent2"/>
          </a:lnRef>
          <a:fillRef idx="1">
            <a:schemeClr val="lt1"/>
          </a:fillRef>
          <a:effectRef idx="0">
            <a:schemeClr val="accent2"/>
          </a:effectRef>
          <a:fontRef idx="minor">
            <a:schemeClr val="dk1"/>
          </a:fontRef>
        </p:style>
        <p:txBody>
          <a:bodyPr rtlCol="0" anchor="ctr"/>
          <a:lstStyle/>
          <a:p>
            <a:pPr algn="ctr"/>
            <a:endParaRPr lang="en-US">
              <a:solidFill>
                <a:schemeClr val="tx1"/>
              </a:solidFill>
            </a:endParaRPr>
          </a:p>
        </p:txBody>
      </p:sp>
      <p:sp>
        <p:nvSpPr>
          <p:cNvPr id="12" name="Rectangle 11"/>
          <p:cNvSpPr/>
          <p:nvPr/>
        </p:nvSpPr>
        <p:spPr>
          <a:xfrm>
            <a:off x="431540" y="4759137"/>
            <a:ext cx="5076564" cy="28803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rgbClr val="FF0000"/>
                </a:solidFill>
              </a:rPr>
              <a:t>He helped us to present a school play every year</a:t>
            </a:r>
            <a:r>
              <a:rPr lang="en-US" dirty="0" smtClean="0"/>
              <a:t>.</a:t>
            </a:r>
            <a:endParaRPr lang="en-US" dirty="0"/>
          </a:p>
        </p:txBody>
      </p:sp>
      <p:sp>
        <p:nvSpPr>
          <p:cNvPr id="13" name="Half Frame 12"/>
          <p:cNvSpPr/>
          <p:nvPr/>
        </p:nvSpPr>
        <p:spPr>
          <a:xfrm rot="2153700">
            <a:off x="1156724" y="4751356"/>
            <a:ext cx="235042" cy="91589"/>
          </a:xfrm>
          <a:prstGeom prst="halfFrame">
            <a:avLst/>
          </a:prstGeom>
          <a:ln/>
        </p:spPr>
        <p:style>
          <a:lnRef idx="2">
            <a:schemeClr val="accent2"/>
          </a:lnRef>
          <a:fillRef idx="1">
            <a:schemeClr val="lt1"/>
          </a:fillRef>
          <a:effectRef idx="0">
            <a:schemeClr val="accent2"/>
          </a:effectRef>
          <a:fontRef idx="minor">
            <a:schemeClr val="dk1"/>
          </a:fontRef>
        </p:style>
        <p:txBody>
          <a:bodyPr rtlCol="0" anchor="ctr"/>
          <a:lstStyle/>
          <a:p>
            <a:pPr algn="ctr"/>
            <a:endParaRPr lang="en-US">
              <a:solidFill>
                <a:schemeClr val="tx1"/>
              </a:solidFill>
            </a:endParaRPr>
          </a:p>
        </p:txBody>
      </p:sp>
    </p:spTree>
    <p:extLst>
      <p:ext uri="{BB962C8B-B14F-4D97-AF65-F5344CB8AC3E}">
        <p14:creationId xmlns:p14="http://schemas.microsoft.com/office/powerpoint/2010/main" val="14538946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fade">
                                      <p:cBhvr>
                                        <p:cTn id="7" dur="500"/>
                                        <p:tgtEl>
                                          <p:spTgt spid="10"/>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9"/>
                                        </p:tgtEl>
                                        <p:attrNameLst>
                                          <p:attrName>style.visibility</p:attrName>
                                        </p:attrNameLst>
                                      </p:cBhvr>
                                      <p:to>
                                        <p:strVal val="visible"/>
                                      </p:to>
                                    </p:set>
                                    <p:animEffect transition="in" filter="fade">
                                      <p:cBhvr>
                                        <p:cTn id="10" dur="500"/>
                                        <p:tgtEl>
                                          <p:spTgt spid="9"/>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nodeType="clickEffect">
                                  <p:stCondLst>
                                    <p:cond delay="0"/>
                                  </p:stCondLst>
                                  <p:childTnLst>
                                    <p:set>
                                      <p:cBhvr>
                                        <p:cTn id="14" dur="1" fill="hold">
                                          <p:stCondLst>
                                            <p:cond delay="0"/>
                                          </p:stCondLst>
                                        </p:cTn>
                                        <p:tgtEl>
                                          <p:spTgt spid="11"/>
                                        </p:tgtEl>
                                        <p:attrNameLst>
                                          <p:attrName>style.visibility</p:attrName>
                                        </p:attrNameLst>
                                      </p:cBhvr>
                                      <p:to>
                                        <p:strVal val="visible"/>
                                      </p:to>
                                    </p:set>
                                    <p:animEffect transition="in" filter="fade">
                                      <p:cBhvr>
                                        <p:cTn id="15" dur="500"/>
                                        <p:tgtEl>
                                          <p:spTgt spid="11"/>
                                        </p:tgtEl>
                                      </p:cBhvr>
                                    </p:animEffect>
                                  </p:childTnLst>
                                </p:cTn>
                              </p:par>
                              <p:par>
                                <p:cTn id="16" presetID="10" presetClass="entr" presetSubtype="0" fill="hold" grpId="0" nodeType="withEffect">
                                  <p:stCondLst>
                                    <p:cond delay="0"/>
                                  </p:stCondLst>
                                  <p:childTnLst>
                                    <p:set>
                                      <p:cBhvr>
                                        <p:cTn id="17" dur="1" fill="hold">
                                          <p:stCondLst>
                                            <p:cond delay="0"/>
                                          </p:stCondLst>
                                        </p:cTn>
                                        <p:tgtEl>
                                          <p:spTgt spid="7"/>
                                        </p:tgtEl>
                                        <p:attrNameLst>
                                          <p:attrName>style.visibility</p:attrName>
                                        </p:attrNameLst>
                                      </p:cBhvr>
                                      <p:to>
                                        <p:strVal val="visible"/>
                                      </p:to>
                                    </p:set>
                                    <p:animEffect transition="in" filter="fade">
                                      <p:cBhvr>
                                        <p:cTn id="18" dur="500"/>
                                        <p:tgtEl>
                                          <p:spTgt spid="7"/>
                                        </p:tgtEl>
                                      </p:cBhvr>
                                    </p:animEffec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nodeType="clickEffect">
                                  <p:stCondLst>
                                    <p:cond delay="0"/>
                                  </p:stCondLst>
                                  <p:childTnLst>
                                    <p:set>
                                      <p:cBhvr>
                                        <p:cTn id="22" dur="1" fill="hold">
                                          <p:stCondLst>
                                            <p:cond delay="0"/>
                                          </p:stCondLst>
                                        </p:cTn>
                                        <p:tgtEl>
                                          <p:spTgt spid="3"/>
                                        </p:tgtEl>
                                        <p:attrNameLst>
                                          <p:attrName>style.visibility</p:attrName>
                                        </p:attrNameLst>
                                      </p:cBhvr>
                                      <p:to>
                                        <p:strVal val="visible"/>
                                      </p:to>
                                    </p:set>
                                    <p:animEffect transition="in" filter="fade">
                                      <p:cBhvr>
                                        <p:cTn id="23" dur="500"/>
                                        <p:tgtEl>
                                          <p:spTgt spid="3"/>
                                        </p:tgtEl>
                                      </p:cBhvr>
                                    </p:animEffect>
                                  </p:childTnLst>
                                </p:cTn>
                              </p:par>
                            </p:childTnLst>
                          </p:cTn>
                        </p:par>
                      </p:childTnLst>
                    </p:cTn>
                  </p:par>
                  <p:par>
                    <p:cTn id="24" fill="hold">
                      <p:stCondLst>
                        <p:cond delay="indefinite"/>
                      </p:stCondLst>
                      <p:childTnLst>
                        <p:par>
                          <p:cTn id="25" fill="hold">
                            <p:stCondLst>
                              <p:cond delay="0"/>
                            </p:stCondLst>
                            <p:childTnLst>
                              <p:par>
                                <p:cTn id="26" presetID="10" presetClass="entr" presetSubtype="0" fill="hold" grpId="0" nodeType="clickEffect">
                                  <p:stCondLst>
                                    <p:cond delay="0"/>
                                  </p:stCondLst>
                                  <p:childTnLst>
                                    <p:set>
                                      <p:cBhvr>
                                        <p:cTn id="27" dur="1" fill="hold">
                                          <p:stCondLst>
                                            <p:cond delay="0"/>
                                          </p:stCondLst>
                                        </p:cTn>
                                        <p:tgtEl>
                                          <p:spTgt spid="6"/>
                                        </p:tgtEl>
                                        <p:attrNameLst>
                                          <p:attrName>style.visibility</p:attrName>
                                        </p:attrNameLst>
                                      </p:cBhvr>
                                      <p:to>
                                        <p:strVal val="visible"/>
                                      </p:to>
                                    </p:set>
                                    <p:animEffect transition="in" filter="fade">
                                      <p:cBhvr>
                                        <p:cTn id="28" dur="500"/>
                                        <p:tgtEl>
                                          <p:spTgt spid="6"/>
                                        </p:tgtEl>
                                      </p:cBhvr>
                                    </p:animEffect>
                                  </p:childTnLst>
                                </p:cTn>
                              </p:par>
                            </p:childTnLst>
                          </p:cTn>
                        </p:par>
                      </p:childTnLst>
                    </p:cTn>
                  </p:par>
                  <p:par>
                    <p:cTn id="29" fill="hold">
                      <p:stCondLst>
                        <p:cond delay="indefinite"/>
                      </p:stCondLst>
                      <p:childTnLst>
                        <p:par>
                          <p:cTn id="30" fill="hold">
                            <p:stCondLst>
                              <p:cond delay="0"/>
                            </p:stCondLst>
                            <p:childTnLst>
                              <p:par>
                                <p:cTn id="31" presetID="10" presetClass="entr" presetSubtype="0" fill="hold" grpId="0" nodeType="clickEffect">
                                  <p:stCondLst>
                                    <p:cond delay="0"/>
                                  </p:stCondLst>
                                  <p:childTnLst>
                                    <p:set>
                                      <p:cBhvr>
                                        <p:cTn id="32" dur="1" fill="hold">
                                          <p:stCondLst>
                                            <p:cond delay="0"/>
                                          </p:stCondLst>
                                        </p:cTn>
                                        <p:tgtEl>
                                          <p:spTgt spid="4"/>
                                        </p:tgtEl>
                                        <p:attrNameLst>
                                          <p:attrName>style.visibility</p:attrName>
                                        </p:attrNameLst>
                                      </p:cBhvr>
                                      <p:to>
                                        <p:strVal val="visible"/>
                                      </p:to>
                                    </p:set>
                                    <p:animEffect transition="in" filter="fade">
                                      <p:cBhvr>
                                        <p:cTn id="33" dur="500"/>
                                        <p:tgtEl>
                                          <p:spTgt spid="4"/>
                                        </p:tgtEl>
                                      </p:cBhvr>
                                    </p:animEffect>
                                  </p:childTnLst>
                                </p:cTn>
                              </p:par>
                            </p:childTnLst>
                          </p:cTn>
                        </p:par>
                      </p:childTnLst>
                    </p:cTn>
                  </p:par>
                  <p:par>
                    <p:cTn id="34" fill="hold">
                      <p:stCondLst>
                        <p:cond delay="indefinite"/>
                      </p:stCondLst>
                      <p:childTnLst>
                        <p:par>
                          <p:cTn id="35" fill="hold">
                            <p:stCondLst>
                              <p:cond delay="0"/>
                            </p:stCondLst>
                            <p:childTnLst>
                              <p:par>
                                <p:cTn id="36" presetID="10" presetClass="entr" presetSubtype="0" fill="hold" grpId="0" nodeType="clickEffect">
                                  <p:stCondLst>
                                    <p:cond delay="0"/>
                                  </p:stCondLst>
                                  <p:childTnLst>
                                    <p:set>
                                      <p:cBhvr>
                                        <p:cTn id="37" dur="1" fill="hold">
                                          <p:stCondLst>
                                            <p:cond delay="0"/>
                                          </p:stCondLst>
                                        </p:cTn>
                                        <p:tgtEl>
                                          <p:spTgt spid="13"/>
                                        </p:tgtEl>
                                        <p:attrNameLst>
                                          <p:attrName>style.visibility</p:attrName>
                                        </p:attrNameLst>
                                      </p:cBhvr>
                                      <p:to>
                                        <p:strVal val="visible"/>
                                      </p:to>
                                    </p:set>
                                    <p:animEffect transition="in" filter="fade">
                                      <p:cBhvr>
                                        <p:cTn id="38" dur="500"/>
                                        <p:tgtEl>
                                          <p:spTgt spid="13"/>
                                        </p:tgtEl>
                                      </p:cBhvr>
                                    </p:animEffect>
                                  </p:childTnLst>
                                </p:cTn>
                              </p:par>
                            </p:childTnLst>
                          </p:cTn>
                        </p:par>
                      </p:childTnLst>
                    </p:cTn>
                  </p:par>
                  <p:par>
                    <p:cTn id="39" fill="hold">
                      <p:stCondLst>
                        <p:cond delay="indefinite"/>
                      </p:stCondLst>
                      <p:childTnLst>
                        <p:par>
                          <p:cTn id="40" fill="hold">
                            <p:stCondLst>
                              <p:cond delay="0"/>
                            </p:stCondLst>
                            <p:childTnLst>
                              <p:par>
                                <p:cTn id="41" presetID="10" presetClass="entr" presetSubtype="0" fill="hold" grpId="0" nodeType="clickEffect">
                                  <p:stCondLst>
                                    <p:cond delay="0"/>
                                  </p:stCondLst>
                                  <p:childTnLst>
                                    <p:set>
                                      <p:cBhvr>
                                        <p:cTn id="42" dur="1" fill="hold">
                                          <p:stCondLst>
                                            <p:cond delay="0"/>
                                          </p:stCondLst>
                                        </p:cTn>
                                        <p:tgtEl>
                                          <p:spTgt spid="12"/>
                                        </p:tgtEl>
                                        <p:attrNameLst>
                                          <p:attrName>style.visibility</p:attrName>
                                        </p:attrNameLst>
                                      </p:cBhvr>
                                      <p:to>
                                        <p:strVal val="visible"/>
                                      </p:to>
                                    </p:set>
                                    <p:animEffect transition="in" filter="fade">
                                      <p:cBhvr>
                                        <p:cTn id="43"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9" grpId="0"/>
      <p:bldP spid="4" grpId="0"/>
      <p:bldP spid="6" grpId="0" animBg="1"/>
      <p:bldP spid="12" grpId="0"/>
      <p:bldP spid="13"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827584" y="106096"/>
            <a:ext cx="7772400" cy="1008112"/>
          </a:xfrm>
        </p:spPr>
        <p:txBody>
          <a:bodyPr/>
          <a:lstStyle/>
          <a:p>
            <a:r>
              <a:rPr lang="en-US" dirty="0" smtClean="0"/>
              <a:t>Skills and Processes</a:t>
            </a:r>
            <a:endParaRPr lang="en-US" dirty="0"/>
          </a:p>
        </p:txBody>
      </p:sp>
      <p:cxnSp>
        <p:nvCxnSpPr>
          <p:cNvPr id="10" name="Straight Arrow Connector 9"/>
          <p:cNvCxnSpPr/>
          <p:nvPr/>
        </p:nvCxnSpPr>
        <p:spPr>
          <a:xfrm flipH="1">
            <a:off x="2519772" y="908720"/>
            <a:ext cx="180020" cy="216024"/>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sp>
        <p:nvSpPr>
          <p:cNvPr id="7" name="TextBox 6"/>
          <p:cNvSpPr txBox="1"/>
          <p:nvPr/>
        </p:nvSpPr>
        <p:spPr>
          <a:xfrm>
            <a:off x="945929" y="1587080"/>
            <a:ext cx="2112310" cy="369332"/>
          </a:xfrm>
          <a:prstGeom prst="rect">
            <a:avLst/>
          </a:prstGeom>
          <a:noFill/>
        </p:spPr>
        <p:txBody>
          <a:bodyPr wrap="none" rtlCol="0">
            <a:spAutoFit/>
          </a:bodyPr>
          <a:lstStyle/>
          <a:p>
            <a:r>
              <a:rPr lang="en-US" b="1" dirty="0" smtClean="0"/>
              <a:t>My Favorite Teacher</a:t>
            </a:r>
            <a:endParaRPr lang="en-US" b="1" dirty="0"/>
          </a:p>
        </p:txBody>
      </p:sp>
      <p:sp>
        <p:nvSpPr>
          <p:cNvPr id="9" name="TextBox 8"/>
          <p:cNvSpPr txBox="1"/>
          <p:nvPr/>
        </p:nvSpPr>
        <p:spPr>
          <a:xfrm>
            <a:off x="1761716" y="1101010"/>
            <a:ext cx="970394" cy="369332"/>
          </a:xfrm>
          <a:prstGeom prst="rect">
            <a:avLst/>
          </a:prstGeom>
          <a:noFill/>
        </p:spPr>
        <p:txBody>
          <a:bodyPr wrap="none" rtlCol="0">
            <a:spAutoFit/>
          </a:bodyPr>
          <a:lstStyle/>
          <a:p>
            <a:r>
              <a:rPr lang="en-US" b="1" dirty="0" smtClean="0">
                <a:solidFill>
                  <a:srgbClr val="FF0000"/>
                </a:solidFill>
              </a:rPr>
              <a:t>Revising</a:t>
            </a:r>
            <a:endParaRPr lang="en-US" b="1" dirty="0">
              <a:solidFill>
                <a:srgbClr val="FF0000"/>
              </a:solidFill>
            </a:endParaRPr>
          </a:p>
        </p:txBody>
      </p:sp>
      <p:cxnSp>
        <p:nvCxnSpPr>
          <p:cNvPr id="11" name="Straight Arrow Connector 10"/>
          <p:cNvCxnSpPr/>
          <p:nvPr/>
        </p:nvCxnSpPr>
        <p:spPr>
          <a:xfrm flipH="1">
            <a:off x="2165181" y="1445905"/>
            <a:ext cx="108014" cy="221735"/>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graphicFrame>
        <p:nvGraphicFramePr>
          <p:cNvPr id="3" name="Table 2"/>
          <p:cNvGraphicFramePr>
            <a:graphicFrameLocks noGrp="1"/>
          </p:cNvGraphicFramePr>
          <p:nvPr>
            <p:extLst>
              <p:ext uri="{D42A27DB-BD31-4B8C-83A1-F6EECF244321}">
                <p14:modId xmlns:p14="http://schemas.microsoft.com/office/powerpoint/2010/main" val="3996220860"/>
              </p:ext>
            </p:extLst>
          </p:nvPr>
        </p:nvGraphicFramePr>
        <p:xfrm>
          <a:off x="323528" y="2017137"/>
          <a:ext cx="8352928" cy="4403725"/>
        </p:xfrm>
        <a:graphic>
          <a:graphicData uri="http://schemas.openxmlformats.org/drawingml/2006/table">
            <a:tbl>
              <a:tblPr firstRow="1" bandRow="1">
                <a:tableStyleId>{2D5ABB26-0587-4C30-8999-92F81FD0307C}</a:tableStyleId>
              </a:tblPr>
              <a:tblGrid>
                <a:gridCol w="8352928"/>
              </a:tblGrid>
              <a:tr h="370840">
                <a:tc>
                  <a:txBody>
                    <a:bodyPr/>
                    <a:lstStyle/>
                    <a:p>
                      <a:pPr>
                        <a:lnSpc>
                          <a:spcPct val="200000"/>
                        </a:lnSpc>
                      </a:pPr>
                      <a:r>
                        <a:rPr lang="en-US" baseline="0" dirty="0" smtClean="0"/>
                        <a:t>                  </a:t>
                      </a:r>
                      <a:r>
                        <a:rPr lang="en-US" dirty="0" smtClean="0"/>
                        <a:t>My favorite teacher was Jung, Lee.</a:t>
                      </a:r>
                      <a:r>
                        <a:rPr lang="en-US" baseline="0" dirty="0" smtClean="0"/>
                        <a:t> He was 34 years old and taught Korean.  He was a tall, thin man. He had black hair. He wore think glasses. In the classroom, he was </a:t>
                      </a:r>
                      <a:r>
                        <a:rPr lang="en-US" u="sng" baseline="0" dirty="0" smtClean="0"/>
                        <a:t>always</a:t>
                      </a:r>
                      <a:r>
                        <a:rPr lang="en-US" baseline="0" dirty="0" smtClean="0"/>
                        <a:t> energetic. When he teaching he put his energy into teaching. He was also funny. He told jokes  and interesting stories in class. He was also an excellent teacher. He taught us love </a:t>
                      </a:r>
                      <a:r>
                        <a:rPr lang="en-US" baseline="0" dirty="0" err="1" smtClean="0"/>
                        <a:t>literatre</a:t>
                      </a:r>
                      <a:r>
                        <a:rPr lang="en-US" baseline="0" dirty="0" smtClean="0"/>
                        <a:t>. He helps us to present a school play every year. Mr. Lee cared a lot of for his students too. </a:t>
                      </a:r>
                      <a:r>
                        <a:rPr lang="en-US" u="sng" baseline="0" dirty="0" smtClean="0"/>
                        <a:t>After school</a:t>
                      </a:r>
                      <a:r>
                        <a:rPr lang="en-US" u="none" baseline="0" dirty="0" smtClean="0"/>
                        <a:t> H</a:t>
                      </a:r>
                      <a:r>
                        <a:rPr lang="en-US" baseline="0" dirty="0" smtClean="0"/>
                        <a:t>e had time to talk to students about their problems. I miss him very much.</a:t>
                      </a:r>
                    </a:p>
                    <a:p>
                      <a:pPr>
                        <a:lnSpc>
                          <a:spcPct val="200000"/>
                        </a:lnSpc>
                      </a:pPr>
                      <a:endParaRPr lang="en-US" baseline="0" dirty="0" smtClean="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
        <p:nvSpPr>
          <p:cNvPr id="4" name="Rectangle 3"/>
          <p:cNvSpPr/>
          <p:nvPr/>
        </p:nvSpPr>
        <p:spPr>
          <a:xfrm>
            <a:off x="2090272" y="3000974"/>
            <a:ext cx="2376264" cy="28803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i="1" dirty="0">
                <a:solidFill>
                  <a:srgbClr val="FF0000"/>
                </a:solidFill>
              </a:rPr>
              <a:t>w</a:t>
            </a:r>
            <a:r>
              <a:rPr lang="en-US" i="1" dirty="0" smtClean="0">
                <a:solidFill>
                  <a:srgbClr val="FF0000"/>
                </a:solidFill>
              </a:rPr>
              <a:t>ith black hair</a:t>
            </a:r>
            <a:r>
              <a:rPr lang="en-US" dirty="0" smtClean="0"/>
              <a:t>.</a:t>
            </a:r>
            <a:endParaRPr lang="en-US" dirty="0"/>
          </a:p>
        </p:txBody>
      </p:sp>
    </p:spTree>
    <p:extLst>
      <p:ext uri="{BB962C8B-B14F-4D97-AF65-F5344CB8AC3E}">
        <p14:creationId xmlns:p14="http://schemas.microsoft.com/office/powerpoint/2010/main" val="14614163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fade">
                                      <p:cBhvr>
                                        <p:cTn id="7" dur="500"/>
                                        <p:tgtEl>
                                          <p:spTgt spid="10"/>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9"/>
                                        </p:tgtEl>
                                        <p:attrNameLst>
                                          <p:attrName>style.visibility</p:attrName>
                                        </p:attrNameLst>
                                      </p:cBhvr>
                                      <p:to>
                                        <p:strVal val="visible"/>
                                      </p:to>
                                    </p:set>
                                    <p:animEffect transition="in" filter="fade">
                                      <p:cBhvr>
                                        <p:cTn id="10" dur="500"/>
                                        <p:tgtEl>
                                          <p:spTgt spid="9"/>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nodeType="clickEffect">
                                  <p:stCondLst>
                                    <p:cond delay="0"/>
                                  </p:stCondLst>
                                  <p:childTnLst>
                                    <p:set>
                                      <p:cBhvr>
                                        <p:cTn id="14" dur="1" fill="hold">
                                          <p:stCondLst>
                                            <p:cond delay="0"/>
                                          </p:stCondLst>
                                        </p:cTn>
                                        <p:tgtEl>
                                          <p:spTgt spid="11"/>
                                        </p:tgtEl>
                                        <p:attrNameLst>
                                          <p:attrName>style.visibility</p:attrName>
                                        </p:attrNameLst>
                                      </p:cBhvr>
                                      <p:to>
                                        <p:strVal val="visible"/>
                                      </p:to>
                                    </p:set>
                                    <p:animEffect transition="in" filter="fade">
                                      <p:cBhvr>
                                        <p:cTn id="15" dur="500"/>
                                        <p:tgtEl>
                                          <p:spTgt spid="11"/>
                                        </p:tgtEl>
                                      </p:cBhvr>
                                    </p:animEffect>
                                  </p:childTnLst>
                                </p:cTn>
                              </p:par>
                              <p:par>
                                <p:cTn id="16" presetID="10" presetClass="entr" presetSubtype="0" fill="hold" grpId="0" nodeType="withEffect">
                                  <p:stCondLst>
                                    <p:cond delay="0"/>
                                  </p:stCondLst>
                                  <p:childTnLst>
                                    <p:set>
                                      <p:cBhvr>
                                        <p:cTn id="17" dur="1" fill="hold">
                                          <p:stCondLst>
                                            <p:cond delay="0"/>
                                          </p:stCondLst>
                                        </p:cTn>
                                        <p:tgtEl>
                                          <p:spTgt spid="7"/>
                                        </p:tgtEl>
                                        <p:attrNameLst>
                                          <p:attrName>style.visibility</p:attrName>
                                        </p:attrNameLst>
                                      </p:cBhvr>
                                      <p:to>
                                        <p:strVal val="visible"/>
                                      </p:to>
                                    </p:set>
                                    <p:animEffect transition="in" filter="fade">
                                      <p:cBhvr>
                                        <p:cTn id="18" dur="500"/>
                                        <p:tgtEl>
                                          <p:spTgt spid="7"/>
                                        </p:tgtEl>
                                      </p:cBhvr>
                                    </p:animEffec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nodeType="clickEffect">
                                  <p:stCondLst>
                                    <p:cond delay="0"/>
                                  </p:stCondLst>
                                  <p:childTnLst>
                                    <p:set>
                                      <p:cBhvr>
                                        <p:cTn id="22" dur="1" fill="hold">
                                          <p:stCondLst>
                                            <p:cond delay="0"/>
                                          </p:stCondLst>
                                        </p:cTn>
                                        <p:tgtEl>
                                          <p:spTgt spid="3"/>
                                        </p:tgtEl>
                                        <p:attrNameLst>
                                          <p:attrName>style.visibility</p:attrName>
                                        </p:attrNameLst>
                                      </p:cBhvr>
                                      <p:to>
                                        <p:strVal val="visible"/>
                                      </p:to>
                                    </p:set>
                                    <p:animEffect transition="in" filter="fade">
                                      <p:cBhvr>
                                        <p:cTn id="23" dur="500"/>
                                        <p:tgtEl>
                                          <p:spTgt spid="3"/>
                                        </p:tgtEl>
                                      </p:cBhvr>
                                    </p:animEffect>
                                  </p:childTnLst>
                                </p:cTn>
                              </p:par>
                            </p:childTnLst>
                          </p:cTn>
                        </p:par>
                      </p:childTnLst>
                    </p:cTn>
                  </p:par>
                  <p:par>
                    <p:cTn id="24" fill="hold">
                      <p:stCondLst>
                        <p:cond delay="indefinite"/>
                      </p:stCondLst>
                      <p:childTnLst>
                        <p:par>
                          <p:cTn id="25" fill="hold">
                            <p:stCondLst>
                              <p:cond delay="0"/>
                            </p:stCondLst>
                            <p:childTnLst>
                              <p:par>
                                <p:cTn id="26" presetID="10" presetClass="entr" presetSubtype="0" fill="hold" nodeType="clickEffect">
                                  <p:stCondLst>
                                    <p:cond delay="0"/>
                                  </p:stCondLst>
                                  <p:childTnLst>
                                    <p:set>
                                      <p:cBhvr>
                                        <p:cTn id="27" dur="1" fill="hold">
                                          <p:stCondLst>
                                            <p:cond delay="0"/>
                                          </p:stCondLst>
                                        </p:cTn>
                                        <p:tgtEl>
                                          <p:spTgt spid="4">
                                            <p:txEl>
                                              <p:pRg st="0" end="0"/>
                                            </p:txEl>
                                          </p:spTgt>
                                        </p:tgtEl>
                                        <p:attrNameLst>
                                          <p:attrName>style.visibility</p:attrName>
                                        </p:attrNameLst>
                                      </p:cBhvr>
                                      <p:to>
                                        <p:strVal val="visible"/>
                                      </p:to>
                                    </p:set>
                                    <p:animEffect transition="in" filter="fade">
                                      <p:cBhvr>
                                        <p:cTn id="28" dur="500"/>
                                        <p:tgtEl>
                                          <p:spTgt spid="4">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9"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827584" y="106096"/>
            <a:ext cx="7772400" cy="1008112"/>
          </a:xfrm>
        </p:spPr>
        <p:txBody>
          <a:bodyPr/>
          <a:lstStyle/>
          <a:p>
            <a:r>
              <a:rPr lang="en-US" dirty="0" smtClean="0"/>
              <a:t>Skills and Processes</a:t>
            </a:r>
            <a:endParaRPr lang="en-US" dirty="0"/>
          </a:p>
        </p:txBody>
      </p:sp>
      <p:cxnSp>
        <p:nvCxnSpPr>
          <p:cNvPr id="10" name="Straight Arrow Connector 9"/>
          <p:cNvCxnSpPr/>
          <p:nvPr/>
        </p:nvCxnSpPr>
        <p:spPr>
          <a:xfrm flipH="1">
            <a:off x="2519772" y="908720"/>
            <a:ext cx="180020" cy="216024"/>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sp>
        <p:nvSpPr>
          <p:cNvPr id="7" name="TextBox 6"/>
          <p:cNvSpPr txBox="1"/>
          <p:nvPr/>
        </p:nvSpPr>
        <p:spPr>
          <a:xfrm>
            <a:off x="945929" y="1587080"/>
            <a:ext cx="2112310" cy="369332"/>
          </a:xfrm>
          <a:prstGeom prst="rect">
            <a:avLst/>
          </a:prstGeom>
          <a:noFill/>
        </p:spPr>
        <p:txBody>
          <a:bodyPr wrap="none" rtlCol="0">
            <a:spAutoFit/>
          </a:bodyPr>
          <a:lstStyle/>
          <a:p>
            <a:r>
              <a:rPr lang="en-US" b="1" dirty="0" smtClean="0"/>
              <a:t>My Favorite Teacher</a:t>
            </a:r>
            <a:endParaRPr lang="en-US" b="1" dirty="0"/>
          </a:p>
        </p:txBody>
      </p:sp>
      <p:sp>
        <p:nvSpPr>
          <p:cNvPr id="9" name="TextBox 8"/>
          <p:cNvSpPr txBox="1"/>
          <p:nvPr/>
        </p:nvSpPr>
        <p:spPr>
          <a:xfrm>
            <a:off x="1761716" y="1101010"/>
            <a:ext cx="1428020" cy="369332"/>
          </a:xfrm>
          <a:prstGeom prst="rect">
            <a:avLst/>
          </a:prstGeom>
          <a:noFill/>
        </p:spPr>
        <p:txBody>
          <a:bodyPr wrap="none" rtlCol="0">
            <a:spAutoFit/>
          </a:bodyPr>
          <a:lstStyle/>
          <a:p>
            <a:r>
              <a:rPr lang="en-US" b="1" dirty="0" smtClean="0">
                <a:solidFill>
                  <a:srgbClr val="FF0000"/>
                </a:solidFill>
              </a:rPr>
              <a:t>Proofreading</a:t>
            </a:r>
            <a:endParaRPr lang="en-US" b="1" dirty="0">
              <a:solidFill>
                <a:srgbClr val="FF0000"/>
              </a:solidFill>
            </a:endParaRPr>
          </a:p>
        </p:txBody>
      </p:sp>
      <p:cxnSp>
        <p:nvCxnSpPr>
          <p:cNvPr id="11" name="Straight Arrow Connector 10"/>
          <p:cNvCxnSpPr/>
          <p:nvPr/>
        </p:nvCxnSpPr>
        <p:spPr>
          <a:xfrm flipH="1">
            <a:off x="2165181" y="1445905"/>
            <a:ext cx="108014" cy="221735"/>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graphicFrame>
        <p:nvGraphicFramePr>
          <p:cNvPr id="3" name="Table 2"/>
          <p:cNvGraphicFramePr>
            <a:graphicFrameLocks noGrp="1"/>
          </p:cNvGraphicFramePr>
          <p:nvPr>
            <p:extLst>
              <p:ext uri="{D42A27DB-BD31-4B8C-83A1-F6EECF244321}">
                <p14:modId xmlns:p14="http://schemas.microsoft.com/office/powerpoint/2010/main" val="2218123472"/>
              </p:ext>
            </p:extLst>
          </p:nvPr>
        </p:nvGraphicFramePr>
        <p:xfrm>
          <a:off x="323528" y="2017137"/>
          <a:ext cx="8352928" cy="4403725"/>
        </p:xfrm>
        <a:graphic>
          <a:graphicData uri="http://schemas.openxmlformats.org/drawingml/2006/table">
            <a:tbl>
              <a:tblPr firstRow="1" bandRow="1">
                <a:tableStyleId>{2D5ABB26-0587-4C30-8999-92F81FD0307C}</a:tableStyleId>
              </a:tblPr>
              <a:tblGrid>
                <a:gridCol w="8352928"/>
              </a:tblGrid>
              <a:tr h="370840">
                <a:tc>
                  <a:txBody>
                    <a:bodyPr/>
                    <a:lstStyle/>
                    <a:p>
                      <a:pPr>
                        <a:lnSpc>
                          <a:spcPct val="200000"/>
                        </a:lnSpc>
                      </a:pPr>
                      <a:r>
                        <a:rPr lang="en-US" dirty="0" smtClean="0"/>
                        <a:t>                 Jung, Lee</a:t>
                      </a:r>
                      <a:r>
                        <a:rPr lang="en-US" baseline="0" dirty="0" smtClean="0"/>
                        <a:t> is a teacher to remember. He was a tall, thin man with black hair. He wore think glasses. In the classroom, he was</a:t>
                      </a:r>
                      <a:r>
                        <a:rPr lang="en-US" u="none" baseline="0" dirty="0" smtClean="0"/>
                        <a:t> always </a:t>
                      </a:r>
                      <a:r>
                        <a:rPr lang="en-US" baseline="0" dirty="0" smtClean="0"/>
                        <a:t>energetic. When he teaching he put his energy into teaching. He was also funny. He told jokes and interesting stories in class. He was an excellent teacher. He taught us love </a:t>
                      </a:r>
                      <a:r>
                        <a:rPr lang="en-US" baseline="0" dirty="0" err="1" smtClean="0"/>
                        <a:t>literatre</a:t>
                      </a:r>
                      <a:r>
                        <a:rPr lang="en-US" baseline="0" dirty="0" smtClean="0"/>
                        <a:t>. He helps us to present a school play every year. Mr. Lee cared a lot of for his students too. </a:t>
                      </a:r>
                      <a:r>
                        <a:rPr lang="en-US" u="sng" baseline="0" dirty="0" smtClean="0"/>
                        <a:t>After school</a:t>
                      </a:r>
                      <a:r>
                        <a:rPr lang="en-US" u="none" baseline="0" dirty="0" smtClean="0"/>
                        <a:t> H</a:t>
                      </a:r>
                      <a:r>
                        <a:rPr lang="en-US" baseline="0" dirty="0" smtClean="0"/>
                        <a:t>e had time to talk to students about their problems. I hope I can meet him again someday and somewhere.</a:t>
                      </a:r>
                    </a:p>
                    <a:p>
                      <a:pPr>
                        <a:lnSpc>
                          <a:spcPct val="200000"/>
                        </a:lnSpc>
                      </a:pPr>
                      <a:endParaRPr lang="en-US" baseline="0" dirty="0" smtClean="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
        <p:nvSpPr>
          <p:cNvPr id="12" name="Rectangle 11"/>
          <p:cNvSpPr/>
          <p:nvPr/>
        </p:nvSpPr>
        <p:spPr>
          <a:xfrm>
            <a:off x="655834" y="2485357"/>
            <a:ext cx="2376264" cy="28803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rgbClr val="FF0000"/>
                </a:solidFill>
              </a:rPr>
              <a:t>, = ?</a:t>
            </a:r>
            <a:r>
              <a:rPr lang="en-US" dirty="0" smtClean="0"/>
              <a:t>.</a:t>
            </a:r>
            <a:endParaRPr lang="en-US" dirty="0"/>
          </a:p>
        </p:txBody>
      </p:sp>
      <p:sp>
        <p:nvSpPr>
          <p:cNvPr id="13" name="Rectangle 12"/>
          <p:cNvSpPr/>
          <p:nvPr/>
        </p:nvSpPr>
        <p:spPr>
          <a:xfrm>
            <a:off x="4788024" y="2485357"/>
            <a:ext cx="2376264" cy="28803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rgbClr val="FF0000"/>
                </a:solidFill>
              </a:rPr>
              <a:t>, = ?</a:t>
            </a:r>
            <a:r>
              <a:rPr lang="en-US" dirty="0" smtClean="0"/>
              <a:t>.</a:t>
            </a:r>
            <a:endParaRPr lang="en-US" dirty="0"/>
          </a:p>
        </p:txBody>
      </p:sp>
      <p:sp>
        <p:nvSpPr>
          <p:cNvPr id="14" name="Rectangle 13"/>
          <p:cNvSpPr/>
          <p:nvPr/>
        </p:nvSpPr>
        <p:spPr>
          <a:xfrm>
            <a:off x="5976156" y="2996952"/>
            <a:ext cx="2376264" cy="28803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rgbClr val="FF0000"/>
                </a:solidFill>
              </a:rPr>
              <a:t>was ?</a:t>
            </a:r>
            <a:r>
              <a:rPr lang="en-US" dirty="0" smtClean="0"/>
              <a:t>.</a:t>
            </a:r>
            <a:endParaRPr lang="en-US" dirty="0"/>
          </a:p>
        </p:txBody>
      </p:sp>
      <p:sp>
        <p:nvSpPr>
          <p:cNvPr id="15" name="Rectangle 14"/>
          <p:cNvSpPr/>
          <p:nvPr/>
        </p:nvSpPr>
        <p:spPr>
          <a:xfrm>
            <a:off x="4499992" y="4149080"/>
            <a:ext cx="2376264" cy="28803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rgbClr val="FF0000"/>
                </a:solidFill>
              </a:rPr>
              <a:t>literature?</a:t>
            </a:r>
            <a:r>
              <a:rPr lang="en-US" dirty="0" smtClean="0"/>
              <a:t>.</a:t>
            </a:r>
            <a:endParaRPr lang="en-US" dirty="0"/>
          </a:p>
        </p:txBody>
      </p:sp>
      <p:sp>
        <p:nvSpPr>
          <p:cNvPr id="16" name="Rectangle 15"/>
          <p:cNvSpPr/>
          <p:nvPr/>
        </p:nvSpPr>
        <p:spPr>
          <a:xfrm>
            <a:off x="6336196" y="4146147"/>
            <a:ext cx="1080120" cy="28803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rgbClr val="FF0000"/>
                </a:solidFill>
              </a:rPr>
              <a:t>helped ?</a:t>
            </a:r>
            <a:r>
              <a:rPr lang="en-US" dirty="0" smtClean="0"/>
              <a:t>.</a:t>
            </a:r>
            <a:endParaRPr lang="en-US" dirty="0"/>
          </a:p>
        </p:txBody>
      </p:sp>
      <p:sp>
        <p:nvSpPr>
          <p:cNvPr id="17" name="Rectangle 16"/>
          <p:cNvSpPr/>
          <p:nvPr/>
        </p:nvSpPr>
        <p:spPr>
          <a:xfrm>
            <a:off x="3311860" y="4725144"/>
            <a:ext cx="2376264" cy="28803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rgbClr val="FF0000"/>
                </a:solidFill>
              </a:rPr>
              <a:t>of ?</a:t>
            </a:r>
            <a:r>
              <a:rPr lang="en-US" dirty="0" smtClean="0"/>
              <a:t>.</a:t>
            </a:r>
            <a:endParaRPr lang="en-US" dirty="0"/>
          </a:p>
        </p:txBody>
      </p:sp>
      <p:sp>
        <p:nvSpPr>
          <p:cNvPr id="18" name="Rectangle 17"/>
          <p:cNvSpPr/>
          <p:nvPr/>
        </p:nvSpPr>
        <p:spPr>
          <a:xfrm>
            <a:off x="7416316" y="4722700"/>
            <a:ext cx="936104" cy="28803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rgbClr val="FF0000"/>
                </a:solidFill>
              </a:rPr>
              <a:t>he ?</a:t>
            </a:r>
            <a:r>
              <a:rPr lang="en-US" dirty="0" smtClean="0"/>
              <a:t>.</a:t>
            </a:r>
            <a:endParaRPr lang="en-US" dirty="0"/>
          </a:p>
        </p:txBody>
      </p:sp>
      <p:sp>
        <p:nvSpPr>
          <p:cNvPr id="19" name="Rectangle 18"/>
          <p:cNvSpPr/>
          <p:nvPr/>
        </p:nvSpPr>
        <p:spPr>
          <a:xfrm>
            <a:off x="4572000" y="4146147"/>
            <a:ext cx="612068" cy="28803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rgbClr val="FF0000"/>
                </a:solidFill>
              </a:rPr>
              <a:t>to ?</a:t>
            </a:r>
            <a:r>
              <a:rPr lang="en-US" dirty="0" smtClean="0"/>
              <a:t>.</a:t>
            </a:r>
            <a:endParaRPr lang="en-US" dirty="0"/>
          </a:p>
        </p:txBody>
      </p:sp>
    </p:spTree>
    <p:extLst>
      <p:ext uri="{BB962C8B-B14F-4D97-AF65-F5344CB8AC3E}">
        <p14:creationId xmlns:p14="http://schemas.microsoft.com/office/powerpoint/2010/main" val="24526840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fade">
                                      <p:cBhvr>
                                        <p:cTn id="7" dur="500"/>
                                        <p:tgtEl>
                                          <p:spTgt spid="10"/>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9"/>
                                        </p:tgtEl>
                                        <p:attrNameLst>
                                          <p:attrName>style.visibility</p:attrName>
                                        </p:attrNameLst>
                                      </p:cBhvr>
                                      <p:to>
                                        <p:strVal val="visible"/>
                                      </p:to>
                                    </p:set>
                                    <p:animEffect transition="in" filter="fade">
                                      <p:cBhvr>
                                        <p:cTn id="10" dur="500"/>
                                        <p:tgtEl>
                                          <p:spTgt spid="9"/>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nodeType="clickEffect">
                                  <p:stCondLst>
                                    <p:cond delay="0"/>
                                  </p:stCondLst>
                                  <p:childTnLst>
                                    <p:set>
                                      <p:cBhvr>
                                        <p:cTn id="14" dur="1" fill="hold">
                                          <p:stCondLst>
                                            <p:cond delay="0"/>
                                          </p:stCondLst>
                                        </p:cTn>
                                        <p:tgtEl>
                                          <p:spTgt spid="11"/>
                                        </p:tgtEl>
                                        <p:attrNameLst>
                                          <p:attrName>style.visibility</p:attrName>
                                        </p:attrNameLst>
                                      </p:cBhvr>
                                      <p:to>
                                        <p:strVal val="visible"/>
                                      </p:to>
                                    </p:set>
                                    <p:animEffect transition="in" filter="fade">
                                      <p:cBhvr>
                                        <p:cTn id="15" dur="500"/>
                                        <p:tgtEl>
                                          <p:spTgt spid="11"/>
                                        </p:tgtEl>
                                      </p:cBhvr>
                                    </p:animEffect>
                                  </p:childTnLst>
                                </p:cTn>
                              </p:par>
                              <p:par>
                                <p:cTn id="16" presetID="10" presetClass="entr" presetSubtype="0" fill="hold" grpId="0" nodeType="withEffect">
                                  <p:stCondLst>
                                    <p:cond delay="0"/>
                                  </p:stCondLst>
                                  <p:childTnLst>
                                    <p:set>
                                      <p:cBhvr>
                                        <p:cTn id="17" dur="1" fill="hold">
                                          <p:stCondLst>
                                            <p:cond delay="0"/>
                                          </p:stCondLst>
                                        </p:cTn>
                                        <p:tgtEl>
                                          <p:spTgt spid="7"/>
                                        </p:tgtEl>
                                        <p:attrNameLst>
                                          <p:attrName>style.visibility</p:attrName>
                                        </p:attrNameLst>
                                      </p:cBhvr>
                                      <p:to>
                                        <p:strVal val="visible"/>
                                      </p:to>
                                    </p:set>
                                    <p:animEffect transition="in" filter="fade">
                                      <p:cBhvr>
                                        <p:cTn id="18" dur="500"/>
                                        <p:tgtEl>
                                          <p:spTgt spid="7"/>
                                        </p:tgtEl>
                                      </p:cBhvr>
                                    </p:animEffec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nodeType="clickEffect">
                                  <p:stCondLst>
                                    <p:cond delay="0"/>
                                  </p:stCondLst>
                                  <p:childTnLst>
                                    <p:set>
                                      <p:cBhvr>
                                        <p:cTn id="22" dur="1" fill="hold">
                                          <p:stCondLst>
                                            <p:cond delay="0"/>
                                          </p:stCondLst>
                                        </p:cTn>
                                        <p:tgtEl>
                                          <p:spTgt spid="3"/>
                                        </p:tgtEl>
                                        <p:attrNameLst>
                                          <p:attrName>style.visibility</p:attrName>
                                        </p:attrNameLst>
                                      </p:cBhvr>
                                      <p:to>
                                        <p:strVal val="visible"/>
                                      </p:to>
                                    </p:set>
                                    <p:animEffect transition="in" filter="fade">
                                      <p:cBhvr>
                                        <p:cTn id="23" dur="500"/>
                                        <p:tgtEl>
                                          <p:spTgt spid="3"/>
                                        </p:tgtEl>
                                      </p:cBhvr>
                                    </p:animEffect>
                                  </p:childTnLst>
                                </p:cTn>
                              </p:par>
                            </p:childTnLst>
                          </p:cTn>
                        </p:par>
                      </p:childTnLst>
                    </p:cTn>
                  </p:par>
                  <p:par>
                    <p:cTn id="24" fill="hold">
                      <p:stCondLst>
                        <p:cond delay="indefinite"/>
                      </p:stCondLst>
                      <p:childTnLst>
                        <p:par>
                          <p:cTn id="25" fill="hold">
                            <p:stCondLst>
                              <p:cond delay="0"/>
                            </p:stCondLst>
                            <p:childTnLst>
                              <p:par>
                                <p:cTn id="26" presetID="10" presetClass="entr" presetSubtype="0" fill="hold" grpId="0" nodeType="clickEffect">
                                  <p:stCondLst>
                                    <p:cond delay="0"/>
                                  </p:stCondLst>
                                  <p:childTnLst>
                                    <p:set>
                                      <p:cBhvr>
                                        <p:cTn id="27" dur="1" fill="hold">
                                          <p:stCondLst>
                                            <p:cond delay="0"/>
                                          </p:stCondLst>
                                        </p:cTn>
                                        <p:tgtEl>
                                          <p:spTgt spid="12"/>
                                        </p:tgtEl>
                                        <p:attrNameLst>
                                          <p:attrName>style.visibility</p:attrName>
                                        </p:attrNameLst>
                                      </p:cBhvr>
                                      <p:to>
                                        <p:strVal val="visible"/>
                                      </p:to>
                                    </p:set>
                                    <p:animEffect transition="in" filter="fade">
                                      <p:cBhvr>
                                        <p:cTn id="28" dur="500"/>
                                        <p:tgtEl>
                                          <p:spTgt spid="12"/>
                                        </p:tgtEl>
                                      </p:cBhvr>
                                    </p:animEffect>
                                  </p:childTnLst>
                                </p:cTn>
                              </p:par>
                            </p:childTnLst>
                          </p:cTn>
                        </p:par>
                      </p:childTnLst>
                    </p:cTn>
                  </p:par>
                  <p:par>
                    <p:cTn id="29" fill="hold">
                      <p:stCondLst>
                        <p:cond delay="indefinite"/>
                      </p:stCondLst>
                      <p:childTnLst>
                        <p:par>
                          <p:cTn id="30" fill="hold">
                            <p:stCondLst>
                              <p:cond delay="0"/>
                            </p:stCondLst>
                            <p:childTnLst>
                              <p:par>
                                <p:cTn id="31" presetID="10" presetClass="entr" presetSubtype="0" fill="hold" grpId="0" nodeType="clickEffect">
                                  <p:stCondLst>
                                    <p:cond delay="0"/>
                                  </p:stCondLst>
                                  <p:childTnLst>
                                    <p:set>
                                      <p:cBhvr>
                                        <p:cTn id="32" dur="1" fill="hold">
                                          <p:stCondLst>
                                            <p:cond delay="0"/>
                                          </p:stCondLst>
                                        </p:cTn>
                                        <p:tgtEl>
                                          <p:spTgt spid="13"/>
                                        </p:tgtEl>
                                        <p:attrNameLst>
                                          <p:attrName>style.visibility</p:attrName>
                                        </p:attrNameLst>
                                      </p:cBhvr>
                                      <p:to>
                                        <p:strVal val="visible"/>
                                      </p:to>
                                    </p:set>
                                    <p:animEffect transition="in" filter="fade">
                                      <p:cBhvr>
                                        <p:cTn id="33" dur="500"/>
                                        <p:tgtEl>
                                          <p:spTgt spid="13"/>
                                        </p:tgtEl>
                                      </p:cBhvr>
                                    </p:animEffect>
                                  </p:childTnLst>
                                </p:cTn>
                              </p:par>
                            </p:childTnLst>
                          </p:cTn>
                        </p:par>
                      </p:childTnLst>
                    </p:cTn>
                  </p:par>
                  <p:par>
                    <p:cTn id="34" fill="hold">
                      <p:stCondLst>
                        <p:cond delay="indefinite"/>
                      </p:stCondLst>
                      <p:childTnLst>
                        <p:par>
                          <p:cTn id="35" fill="hold">
                            <p:stCondLst>
                              <p:cond delay="0"/>
                            </p:stCondLst>
                            <p:childTnLst>
                              <p:par>
                                <p:cTn id="36" presetID="10" presetClass="entr" presetSubtype="0" fill="hold" grpId="0" nodeType="clickEffect">
                                  <p:stCondLst>
                                    <p:cond delay="0"/>
                                  </p:stCondLst>
                                  <p:childTnLst>
                                    <p:set>
                                      <p:cBhvr>
                                        <p:cTn id="37" dur="1" fill="hold">
                                          <p:stCondLst>
                                            <p:cond delay="0"/>
                                          </p:stCondLst>
                                        </p:cTn>
                                        <p:tgtEl>
                                          <p:spTgt spid="14"/>
                                        </p:tgtEl>
                                        <p:attrNameLst>
                                          <p:attrName>style.visibility</p:attrName>
                                        </p:attrNameLst>
                                      </p:cBhvr>
                                      <p:to>
                                        <p:strVal val="visible"/>
                                      </p:to>
                                    </p:set>
                                    <p:animEffect transition="in" filter="fade">
                                      <p:cBhvr>
                                        <p:cTn id="38" dur="500"/>
                                        <p:tgtEl>
                                          <p:spTgt spid="14"/>
                                        </p:tgtEl>
                                      </p:cBhvr>
                                    </p:animEffect>
                                  </p:childTnLst>
                                </p:cTn>
                              </p:par>
                            </p:childTnLst>
                          </p:cTn>
                        </p:par>
                      </p:childTnLst>
                    </p:cTn>
                  </p:par>
                  <p:par>
                    <p:cTn id="39" fill="hold">
                      <p:stCondLst>
                        <p:cond delay="indefinite"/>
                      </p:stCondLst>
                      <p:childTnLst>
                        <p:par>
                          <p:cTn id="40" fill="hold">
                            <p:stCondLst>
                              <p:cond delay="0"/>
                            </p:stCondLst>
                            <p:childTnLst>
                              <p:par>
                                <p:cTn id="41" presetID="10" presetClass="entr" presetSubtype="0" fill="hold" grpId="0" nodeType="clickEffect">
                                  <p:stCondLst>
                                    <p:cond delay="0"/>
                                  </p:stCondLst>
                                  <p:childTnLst>
                                    <p:set>
                                      <p:cBhvr>
                                        <p:cTn id="42" dur="1" fill="hold">
                                          <p:stCondLst>
                                            <p:cond delay="0"/>
                                          </p:stCondLst>
                                        </p:cTn>
                                        <p:tgtEl>
                                          <p:spTgt spid="19"/>
                                        </p:tgtEl>
                                        <p:attrNameLst>
                                          <p:attrName>style.visibility</p:attrName>
                                        </p:attrNameLst>
                                      </p:cBhvr>
                                      <p:to>
                                        <p:strVal val="visible"/>
                                      </p:to>
                                    </p:set>
                                    <p:animEffect transition="in" filter="fade">
                                      <p:cBhvr>
                                        <p:cTn id="43" dur="500"/>
                                        <p:tgtEl>
                                          <p:spTgt spid="19"/>
                                        </p:tgtEl>
                                      </p:cBhvr>
                                    </p:animEffect>
                                  </p:childTnLst>
                                </p:cTn>
                              </p:par>
                            </p:childTnLst>
                          </p:cTn>
                        </p:par>
                      </p:childTnLst>
                    </p:cTn>
                  </p:par>
                  <p:par>
                    <p:cTn id="44" fill="hold">
                      <p:stCondLst>
                        <p:cond delay="indefinite"/>
                      </p:stCondLst>
                      <p:childTnLst>
                        <p:par>
                          <p:cTn id="45" fill="hold">
                            <p:stCondLst>
                              <p:cond delay="0"/>
                            </p:stCondLst>
                            <p:childTnLst>
                              <p:par>
                                <p:cTn id="46" presetID="10" presetClass="entr" presetSubtype="0" fill="hold" grpId="0" nodeType="clickEffect">
                                  <p:stCondLst>
                                    <p:cond delay="0"/>
                                  </p:stCondLst>
                                  <p:childTnLst>
                                    <p:set>
                                      <p:cBhvr>
                                        <p:cTn id="47" dur="1" fill="hold">
                                          <p:stCondLst>
                                            <p:cond delay="0"/>
                                          </p:stCondLst>
                                        </p:cTn>
                                        <p:tgtEl>
                                          <p:spTgt spid="15"/>
                                        </p:tgtEl>
                                        <p:attrNameLst>
                                          <p:attrName>style.visibility</p:attrName>
                                        </p:attrNameLst>
                                      </p:cBhvr>
                                      <p:to>
                                        <p:strVal val="visible"/>
                                      </p:to>
                                    </p:set>
                                    <p:animEffect transition="in" filter="fade">
                                      <p:cBhvr>
                                        <p:cTn id="48" dur="500"/>
                                        <p:tgtEl>
                                          <p:spTgt spid="15"/>
                                        </p:tgtEl>
                                      </p:cBhvr>
                                    </p:animEffect>
                                  </p:childTnLst>
                                </p:cTn>
                              </p:par>
                            </p:childTnLst>
                          </p:cTn>
                        </p:par>
                      </p:childTnLst>
                    </p:cTn>
                  </p:par>
                  <p:par>
                    <p:cTn id="49" fill="hold">
                      <p:stCondLst>
                        <p:cond delay="indefinite"/>
                      </p:stCondLst>
                      <p:childTnLst>
                        <p:par>
                          <p:cTn id="50" fill="hold">
                            <p:stCondLst>
                              <p:cond delay="0"/>
                            </p:stCondLst>
                            <p:childTnLst>
                              <p:par>
                                <p:cTn id="51" presetID="10" presetClass="entr" presetSubtype="0" fill="hold" grpId="0" nodeType="clickEffect">
                                  <p:stCondLst>
                                    <p:cond delay="0"/>
                                  </p:stCondLst>
                                  <p:childTnLst>
                                    <p:set>
                                      <p:cBhvr>
                                        <p:cTn id="52" dur="1" fill="hold">
                                          <p:stCondLst>
                                            <p:cond delay="0"/>
                                          </p:stCondLst>
                                        </p:cTn>
                                        <p:tgtEl>
                                          <p:spTgt spid="16"/>
                                        </p:tgtEl>
                                        <p:attrNameLst>
                                          <p:attrName>style.visibility</p:attrName>
                                        </p:attrNameLst>
                                      </p:cBhvr>
                                      <p:to>
                                        <p:strVal val="visible"/>
                                      </p:to>
                                    </p:set>
                                    <p:animEffect transition="in" filter="fade">
                                      <p:cBhvr>
                                        <p:cTn id="53" dur="500"/>
                                        <p:tgtEl>
                                          <p:spTgt spid="16"/>
                                        </p:tgtEl>
                                      </p:cBhvr>
                                    </p:animEffect>
                                  </p:childTnLst>
                                </p:cTn>
                              </p:par>
                            </p:childTnLst>
                          </p:cTn>
                        </p:par>
                      </p:childTnLst>
                    </p:cTn>
                  </p:par>
                  <p:par>
                    <p:cTn id="54" fill="hold">
                      <p:stCondLst>
                        <p:cond delay="indefinite"/>
                      </p:stCondLst>
                      <p:childTnLst>
                        <p:par>
                          <p:cTn id="55" fill="hold">
                            <p:stCondLst>
                              <p:cond delay="0"/>
                            </p:stCondLst>
                            <p:childTnLst>
                              <p:par>
                                <p:cTn id="56" presetID="10" presetClass="entr" presetSubtype="0" fill="hold" grpId="0" nodeType="clickEffect">
                                  <p:stCondLst>
                                    <p:cond delay="0"/>
                                  </p:stCondLst>
                                  <p:childTnLst>
                                    <p:set>
                                      <p:cBhvr>
                                        <p:cTn id="57" dur="1" fill="hold">
                                          <p:stCondLst>
                                            <p:cond delay="0"/>
                                          </p:stCondLst>
                                        </p:cTn>
                                        <p:tgtEl>
                                          <p:spTgt spid="17"/>
                                        </p:tgtEl>
                                        <p:attrNameLst>
                                          <p:attrName>style.visibility</p:attrName>
                                        </p:attrNameLst>
                                      </p:cBhvr>
                                      <p:to>
                                        <p:strVal val="visible"/>
                                      </p:to>
                                    </p:set>
                                    <p:animEffect transition="in" filter="fade">
                                      <p:cBhvr>
                                        <p:cTn id="58" dur="500"/>
                                        <p:tgtEl>
                                          <p:spTgt spid="17"/>
                                        </p:tgtEl>
                                      </p:cBhvr>
                                    </p:animEffect>
                                  </p:childTnLst>
                                </p:cTn>
                              </p:par>
                            </p:childTnLst>
                          </p:cTn>
                        </p:par>
                      </p:childTnLst>
                    </p:cTn>
                  </p:par>
                  <p:par>
                    <p:cTn id="59" fill="hold">
                      <p:stCondLst>
                        <p:cond delay="indefinite"/>
                      </p:stCondLst>
                      <p:childTnLst>
                        <p:par>
                          <p:cTn id="60" fill="hold">
                            <p:stCondLst>
                              <p:cond delay="0"/>
                            </p:stCondLst>
                            <p:childTnLst>
                              <p:par>
                                <p:cTn id="61" presetID="10" presetClass="entr" presetSubtype="0" fill="hold" grpId="0" nodeType="clickEffect">
                                  <p:stCondLst>
                                    <p:cond delay="0"/>
                                  </p:stCondLst>
                                  <p:childTnLst>
                                    <p:set>
                                      <p:cBhvr>
                                        <p:cTn id="62" dur="1" fill="hold">
                                          <p:stCondLst>
                                            <p:cond delay="0"/>
                                          </p:stCondLst>
                                        </p:cTn>
                                        <p:tgtEl>
                                          <p:spTgt spid="18"/>
                                        </p:tgtEl>
                                        <p:attrNameLst>
                                          <p:attrName>style.visibility</p:attrName>
                                        </p:attrNameLst>
                                      </p:cBhvr>
                                      <p:to>
                                        <p:strVal val="visible"/>
                                      </p:to>
                                    </p:set>
                                    <p:animEffect transition="in" filter="fade">
                                      <p:cBhvr>
                                        <p:cTn id="63" dur="500"/>
                                        <p:tgtEl>
                                          <p:spTgt spid="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9" grpId="0"/>
      <p:bldP spid="12" grpId="0"/>
      <p:bldP spid="13" grpId="0"/>
      <p:bldP spid="14" grpId="0"/>
      <p:bldP spid="15" grpId="0"/>
      <p:bldP spid="16" grpId="0"/>
      <p:bldP spid="17" grpId="0"/>
      <p:bldP spid="18" grpId="0"/>
      <p:bldP spid="19"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827584" y="106096"/>
            <a:ext cx="7772400" cy="1008112"/>
          </a:xfrm>
        </p:spPr>
        <p:txBody>
          <a:bodyPr/>
          <a:lstStyle/>
          <a:p>
            <a:r>
              <a:rPr lang="en-US" dirty="0" smtClean="0"/>
              <a:t>Skills and Processes</a:t>
            </a:r>
            <a:endParaRPr lang="en-US" dirty="0"/>
          </a:p>
        </p:txBody>
      </p:sp>
      <p:cxnSp>
        <p:nvCxnSpPr>
          <p:cNvPr id="10" name="Straight Arrow Connector 9"/>
          <p:cNvCxnSpPr/>
          <p:nvPr/>
        </p:nvCxnSpPr>
        <p:spPr>
          <a:xfrm flipH="1">
            <a:off x="2519772" y="908720"/>
            <a:ext cx="180020" cy="216024"/>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sp>
        <p:nvSpPr>
          <p:cNvPr id="7" name="TextBox 6"/>
          <p:cNvSpPr txBox="1"/>
          <p:nvPr/>
        </p:nvSpPr>
        <p:spPr>
          <a:xfrm>
            <a:off x="945929" y="1587080"/>
            <a:ext cx="2112310" cy="369332"/>
          </a:xfrm>
          <a:prstGeom prst="rect">
            <a:avLst/>
          </a:prstGeom>
          <a:noFill/>
        </p:spPr>
        <p:txBody>
          <a:bodyPr wrap="none" rtlCol="0">
            <a:spAutoFit/>
          </a:bodyPr>
          <a:lstStyle/>
          <a:p>
            <a:r>
              <a:rPr lang="en-US" b="1" dirty="0" smtClean="0"/>
              <a:t>My Favorite Teacher</a:t>
            </a:r>
            <a:endParaRPr lang="en-US" b="1" dirty="0"/>
          </a:p>
        </p:txBody>
      </p:sp>
      <p:sp>
        <p:nvSpPr>
          <p:cNvPr id="9" name="TextBox 8"/>
          <p:cNvSpPr txBox="1"/>
          <p:nvPr/>
        </p:nvSpPr>
        <p:spPr>
          <a:xfrm>
            <a:off x="1761716" y="1101010"/>
            <a:ext cx="1587422" cy="369332"/>
          </a:xfrm>
          <a:prstGeom prst="rect">
            <a:avLst/>
          </a:prstGeom>
          <a:noFill/>
        </p:spPr>
        <p:txBody>
          <a:bodyPr wrap="none" rtlCol="0">
            <a:spAutoFit/>
          </a:bodyPr>
          <a:lstStyle/>
          <a:p>
            <a:r>
              <a:rPr lang="en-US" b="1" dirty="0" smtClean="0">
                <a:solidFill>
                  <a:srgbClr val="FF0000"/>
                </a:solidFill>
              </a:rPr>
              <a:t>The Final Draft</a:t>
            </a:r>
            <a:endParaRPr lang="en-US" b="1" dirty="0">
              <a:solidFill>
                <a:srgbClr val="FF0000"/>
              </a:solidFill>
            </a:endParaRPr>
          </a:p>
        </p:txBody>
      </p:sp>
      <p:cxnSp>
        <p:nvCxnSpPr>
          <p:cNvPr id="11" name="Straight Arrow Connector 10"/>
          <p:cNvCxnSpPr/>
          <p:nvPr/>
        </p:nvCxnSpPr>
        <p:spPr>
          <a:xfrm flipH="1">
            <a:off x="2165181" y="1445905"/>
            <a:ext cx="108014" cy="221735"/>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sp>
        <p:nvSpPr>
          <p:cNvPr id="4" name="Rectangle 3"/>
          <p:cNvSpPr/>
          <p:nvPr/>
        </p:nvSpPr>
        <p:spPr>
          <a:xfrm>
            <a:off x="17028" y="1847428"/>
            <a:ext cx="9143999" cy="646331"/>
          </a:xfrm>
          <a:prstGeom prst="rect">
            <a:avLst/>
          </a:prstGeom>
        </p:spPr>
        <p:txBody>
          <a:bodyPr wrap="square">
            <a:spAutoFit/>
          </a:bodyPr>
          <a:lstStyle/>
          <a:p>
            <a:pPr lvl="0" algn="ctr">
              <a:lnSpc>
                <a:spcPct val="200000"/>
              </a:lnSpc>
            </a:pPr>
            <a:r>
              <a:rPr lang="en-US" b="1" dirty="0">
                <a:solidFill>
                  <a:prstClr val="black"/>
                </a:solidFill>
              </a:rPr>
              <a:t>A Teacher to Remember</a:t>
            </a:r>
          </a:p>
        </p:txBody>
      </p:sp>
      <p:sp>
        <p:nvSpPr>
          <p:cNvPr id="5" name="Rectangle 4"/>
          <p:cNvSpPr/>
          <p:nvPr/>
        </p:nvSpPr>
        <p:spPr>
          <a:xfrm>
            <a:off x="484572" y="2492896"/>
            <a:ext cx="8208912" cy="3970318"/>
          </a:xfrm>
          <a:prstGeom prst="rect">
            <a:avLst/>
          </a:prstGeom>
        </p:spPr>
        <p:txBody>
          <a:bodyPr wrap="square">
            <a:spAutoFit/>
          </a:bodyPr>
          <a:lstStyle/>
          <a:p>
            <a:pPr>
              <a:lnSpc>
                <a:spcPct val="200000"/>
              </a:lnSpc>
            </a:pPr>
            <a:r>
              <a:rPr lang="en-US" dirty="0" smtClean="0"/>
              <a:t>	</a:t>
            </a:r>
            <a:r>
              <a:rPr lang="en-US" dirty="0" smtClean="0">
                <a:solidFill>
                  <a:srgbClr val="FF0000"/>
                </a:solidFill>
              </a:rPr>
              <a:t>Jung Lee is a teacher to remember. </a:t>
            </a:r>
            <a:r>
              <a:rPr lang="en-US" dirty="0" smtClean="0">
                <a:solidFill>
                  <a:srgbClr val="0070C0"/>
                </a:solidFill>
              </a:rPr>
              <a:t>He was a tall and thin man with black hair, and he wore think glasses. </a:t>
            </a:r>
            <a:r>
              <a:rPr lang="en-US" dirty="0" smtClean="0">
                <a:solidFill>
                  <a:schemeClr val="accent6">
                    <a:lumMod val="75000"/>
                  </a:schemeClr>
                </a:solidFill>
              </a:rPr>
              <a:t>In the classroom, he was always energetic. When he was teaching, he put his energy into teaching. </a:t>
            </a:r>
            <a:r>
              <a:rPr lang="en-US" dirty="0" smtClean="0">
                <a:solidFill>
                  <a:schemeClr val="accent3">
                    <a:lumMod val="50000"/>
                  </a:schemeClr>
                </a:solidFill>
              </a:rPr>
              <a:t>He was also funny. He told jokes and interesting stories in class. </a:t>
            </a:r>
            <a:r>
              <a:rPr lang="en-US" dirty="0" smtClean="0">
                <a:solidFill>
                  <a:srgbClr val="7030A0"/>
                </a:solidFill>
              </a:rPr>
              <a:t>He was an excellent teacher. He taught us to love literature and helped us to present a school play every year. </a:t>
            </a:r>
            <a:r>
              <a:rPr lang="en-US" dirty="0" smtClean="0">
                <a:solidFill>
                  <a:srgbClr val="00B0F0"/>
                </a:solidFill>
              </a:rPr>
              <a:t>Mr. Lee cared a lot for his students too. After school, he had time to talk to students about their problems. </a:t>
            </a:r>
            <a:r>
              <a:rPr lang="en-US" dirty="0" smtClean="0">
                <a:solidFill>
                  <a:srgbClr val="FF0000"/>
                </a:solidFill>
              </a:rPr>
              <a:t>I hope I can meet him again someday and somewhere.</a:t>
            </a:r>
            <a:endParaRPr lang="en-US" dirty="0">
              <a:solidFill>
                <a:srgbClr val="FF0000"/>
              </a:solidFill>
            </a:endParaRPr>
          </a:p>
        </p:txBody>
      </p:sp>
    </p:spTree>
    <p:extLst>
      <p:ext uri="{BB962C8B-B14F-4D97-AF65-F5344CB8AC3E}">
        <p14:creationId xmlns:p14="http://schemas.microsoft.com/office/powerpoint/2010/main" val="37123633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fade">
                                      <p:cBhvr>
                                        <p:cTn id="7" dur="500"/>
                                        <p:tgtEl>
                                          <p:spTgt spid="10"/>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9"/>
                                        </p:tgtEl>
                                        <p:attrNameLst>
                                          <p:attrName>style.visibility</p:attrName>
                                        </p:attrNameLst>
                                      </p:cBhvr>
                                      <p:to>
                                        <p:strVal val="visible"/>
                                      </p:to>
                                    </p:set>
                                    <p:animEffect transition="in" filter="fade">
                                      <p:cBhvr>
                                        <p:cTn id="10" dur="500"/>
                                        <p:tgtEl>
                                          <p:spTgt spid="9"/>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nodeType="clickEffect">
                                  <p:stCondLst>
                                    <p:cond delay="0"/>
                                  </p:stCondLst>
                                  <p:childTnLst>
                                    <p:set>
                                      <p:cBhvr>
                                        <p:cTn id="14" dur="1" fill="hold">
                                          <p:stCondLst>
                                            <p:cond delay="0"/>
                                          </p:stCondLst>
                                        </p:cTn>
                                        <p:tgtEl>
                                          <p:spTgt spid="11"/>
                                        </p:tgtEl>
                                        <p:attrNameLst>
                                          <p:attrName>style.visibility</p:attrName>
                                        </p:attrNameLst>
                                      </p:cBhvr>
                                      <p:to>
                                        <p:strVal val="visible"/>
                                      </p:to>
                                    </p:set>
                                    <p:animEffect transition="in" filter="fade">
                                      <p:cBhvr>
                                        <p:cTn id="15" dur="500"/>
                                        <p:tgtEl>
                                          <p:spTgt spid="11"/>
                                        </p:tgtEl>
                                      </p:cBhvr>
                                    </p:animEffect>
                                  </p:childTnLst>
                                </p:cTn>
                              </p:par>
                              <p:par>
                                <p:cTn id="16" presetID="10" presetClass="entr" presetSubtype="0" fill="hold" grpId="0" nodeType="withEffect">
                                  <p:stCondLst>
                                    <p:cond delay="0"/>
                                  </p:stCondLst>
                                  <p:childTnLst>
                                    <p:set>
                                      <p:cBhvr>
                                        <p:cTn id="17" dur="1" fill="hold">
                                          <p:stCondLst>
                                            <p:cond delay="0"/>
                                          </p:stCondLst>
                                        </p:cTn>
                                        <p:tgtEl>
                                          <p:spTgt spid="7"/>
                                        </p:tgtEl>
                                        <p:attrNameLst>
                                          <p:attrName>style.visibility</p:attrName>
                                        </p:attrNameLst>
                                      </p:cBhvr>
                                      <p:to>
                                        <p:strVal val="visible"/>
                                      </p:to>
                                    </p:set>
                                    <p:animEffect transition="in" filter="fade">
                                      <p:cBhvr>
                                        <p:cTn id="18" dur="500"/>
                                        <p:tgtEl>
                                          <p:spTgt spid="7"/>
                                        </p:tgtEl>
                                      </p:cBhvr>
                                    </p:animEffec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grpId="0" nodeType="clickEffect">
                                  <p:stCondLst>
                                    <p:cond delay="0"/>
                                  </p:stCondLst>
                                  <p:childTnLst>
                                    <p:set>
                                      <p:cBhvr>
                                        <p:cTn id="22" dur="1" fill="hold">
                                          <p:stCondLst>
                                            <p:cond delay="0"/>
                                          </p:stCondLst>
                                        </p:cTn>
                                        <p:tgtEl>
                                          <p:spTgt spid="4"/>
                                        </p:tgtEl>
                                        <p:attrNameLst>
                                          <p:attrName>style.visibility</p:attrName>
                                        </p:attrNameLst>
                                      </p:cBhvr>
                                      <p:to>
                                        <p:strVal val="visible"/>
                                      </p:to>
                                    </p:set>
                                    <p:animEffect transition="in" filter="fade">
                                      <p:cBhvr>
                                        <p:cTn id="23" dur="500"/>
                                        <p:tgtEl>
                                          <p:spTgt spid="4"/>
                                        </p:tgtEl>
                                      </p:cBhvr>
                                    </p:animEffect>
                                  </p:childTnLst>
                                </p:cTn>
                              </p:par>
                            </p:childTnLst>
                          </p:cTn>
                        </p:par>
                      </p:childTnLst>
                    </p:cTn>
                  </p:par>
                  <p:par>
                    <p:cTn id="24" fill="hold">
                      <p:stCondLst>
                        <p:cond delay="indefinite"/>
                      </p:stCondLst>
                      <p:childTnLst>
                        <p:par>
                          <p:cTn id="25" fill="hold">
                            <p:stCondLst>
                              <p:cond delay="0"/>
                            </p:stCondLst>
                            <p:childTnLst>
                              <p:par>
                                <p:cTn id="26" presetID="10" presetClass="entr" presetSubtype="0" fill="hold" nodeType="clickEffect">
                                  <p:stCondLst>
                                    <p:cond delay="0"/>
                                  </p:stCondLst>
                                  <p:childTnLst>
                                    <p:set>
                                      <p:cBhvr>
                                        <p:cTn id="27" dur="1" fill="hold">
                                          <p:stCondLst>
                                            <p:cond delay="0"/>
                                          </p:stCondLst>
                                        </p:cTn>
                                        <p:tgtEl>
                                          <p:spTgt spid="5">
                                            <p:txEl>
                                              <p:pRg st="0" end="0"/>
                                            </p:txEl>
                                          </p:spTgt>
                                        </p:tgtEl>
                                        <p:attrNameLst>
                                          <p:attrName>style.visibility</p:attrName>
                                        </p:attrNameLst>
                                      </p:cBhvr>
                                      <p:to>
                                        <p:strVal val="visible"/>
                                      </p:to>
                                    </p:set>
                                    <p:animEffect transition="in" filter="fade">
                                      <p:cBhvr>
                                        <p:cTn id="28" dur="500"/>
                                        <p:tgtEl>
                                          <p:spTgt spid="5">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9" grpId="0"/>
      <p:bldP spid="4"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92</TotalTime>
  <Words>692</Words>
  <Application>Microsoft Office PowerPoint</Application>
  <PresentationFormat>On-screen Show (4:3)</PresentationFormat>
  <Paragraphs>123</Paragraphs>
  <Slides>8</Slides>
  <Notes>0</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Office Theme</vt:lpstr>
      <vt:lpstr>Skills and Processes</vt:lpstr>
      <vt:lpstr>Skills and Processes</vt:lpstr>
      <vt:lpstr>Skills and Processes</vt:lpstr>
      <vt:lpstr>Skills and Processes</vt:lpstr>
      <vt:lpstr>Skills and Processes</vt:lpstr>
      <vt:lpstr>Skills and Processes</vt:lpstr>
      <vt:lpstr>Skills and Processes</vt:lpstr>
      <vt:lpstr>Skills and Processes</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Skills and Processes</dc:title>
  <dc:creator>Administrator</dc:creator>
  <cp:lastModifiedBy>Administrator</cp:lastModifiedBy>
  <cp:revision>13</cp:revision>
  <dcterms:created xsi:type="dcterms:W3CDTF">2015-01-06T08:19:40Z</dcterms:created>
  <dcterms:modified xsi:type="dcterms:W3CDTF">2015-01-06T09:52:22Z</dcterms:modified>
</cp:coreProperties>
</file>