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0" r:id="rId3"/>
    <p:sldId id="266" r:id="rId4"/>
    <p:sldId id="265" r:id="rId5"/>
    <p:sldId id="261" r:id="rId6"/>
    <p:sldId id="263" r:id="rId7"/>
    <p:sldId id="264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9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68A6-1552-40C0-9C4E-1305CB42A0E5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06BB-4475-4157-B1AA-EFA09CF6B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9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A06BB-4475-4157-B1AA-EFA09CF6BA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99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0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6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4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46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76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7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21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26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85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97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8D9D-005F-4D5D-8107-FC657F2016DF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3474-E008-408E-B1B6-4D03673923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puzzle.co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playposit.com/listcode/646021/mf93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24jjhkLzL6SxIfpeKpgZKYCKEpALdYecbxYKRgTktYg/edit" TargetMode="External"/><Relationship Id="rId5" Type="http://schemas.openxmlformats.org/officeDocument/2006/relationships/hyperlink" Target="https://ed.ted.com/" TargetMode="External"/><Relationship Id="rId10" Type="http://schemas.openxmlformats.org/officeDocument/2006/relationships/hyperlink" Target="https://www.youtube.com/watch?v=yF_q3sSPgGQ&amp;t=15s" TargetMode="External"/><Relationship Id="rId4" Type="http://schemas.openxmlformats.org/officeDocument/2006/relationships/hyperlink" Target="http://www.emergingedtech.com/2012/12/add-voice-over-to-powerpoint-presentations-in-5-easy-steps/" TargetMode="External"/><Relationship Id="rId9" Type="http://schemas.openxmlformats.org/officeDocument/2006/relationships/hyperlink" Target="https://screencast-o-matic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04856" cy="51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0"/>
    </mc:Choice>
    <mc:Fallback xmlns="">
      <p:transition spd="slow" advTm="456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620000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A quick review…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36"/>
    </mc:Choice>
    <mc:Fallback xmlns="">
      <p:transition spd="slow" advTm="549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5" name="17889358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1700808"/>
            <a:ext cx="60769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403648" y="1196752"/>
            <a:ext cx="480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What is a flipped class</a:t>
            </a:r>
            <a:r>
              <a:rPr lang="en-US" altLang="ko-KR" b="1" dirty="0" smtClean="0"/>
              <a:t>? </a:t>
            </a:r>
            <a:r>
              <a:rPr lang="en-US" altLang="ko-KR" dirty="0" smtClean="0"/>
              <a:t>(a 1 minute video)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4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6"/>
    </mc:Choice>
    <mc:Fallback xmlns="">
      <p:transition spd="slow" advTm="112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119675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</a:t>
            </a:r>
            <a:endParaRPr lang="ko-KR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3574"/>
            <a:ext cx="8190526" cy="46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04"/>
    </mc:Choice>
    <mc:Fallback xmlns="">
      <p:transition spd="slow" advTm="357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38" y="1017661"/>
            <a:ext cx="1424189" cy="14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02" y="1084014"/>
            <a:ext cx="1606208" cy="15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9960" y="3879067"/>
            <a:ext cx="14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 smtClean="0">
                <a:solidFill>
                  <a:srgbClr val="0070C0"/>
                </a:solidFill>
              </a:rPr>
              <a:t>1. Teacher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0178" y="2519928"/>
            <a:ext cx="2137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b="1" dirty="0" smtClean="0">
                <a:solidFill>
                  <a:srgbClr val="0070C0"/>
                </a:solidFill>
              </a:rPr>
              <a:t>2. Students – </a:t>
            </a:r>
          </a:p>
          <a:p>
            <a:pPr algn="ctr"/>
            <a:r>
              <a:rPr lang="en-GB" altLang="ko-KR" b="1" dirty="0" smtClean="0">
                <a:solidFill>
                  <a:srgbClr val="0070C0"/>
                </a:solidFill>
              </a:rPr>
              <a:t>Before Class</a:t>
            </a:r>
            <a:r>
              <a:rPr lang="en-GB" altLang="ko-KR" sz="1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altLang="ko-KR" sz="1600" b="1" dirty="0" smtClean="0">
                <a:solidFill>
                  <a:srgbClr val="0070C0"/>
                </a:solidFill>
              </a:rPr>
              <a:t>(At Home)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7187" y="2658427"/>
            <a:ext cx="248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 smtClean="0">
                <a:solidFill>
                  <a:srgbClr val="0070C0"/>
                </a:solidFill>
              </a:rPr>
              <a:t>3. Students &amp; </a:t>
            </a:r>
          </a:p>
          <a:p>
            <a:r>
              <a:rPr lang="en-GB" altLang="ko-KR" b="1" dirty="0" smtClean="0">
                <a:solidFill>
                  <a:srgbClr val="0070C0"/>
                </a:solidFill>
              </a:rPr>
              <a:t>Teacher During Class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7" y="2241797"/>
            <a:ext cx="1830397" cy="165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118" y="4057384"/>
            <a:ext cx="1426588" cy="14265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70665" y="5552535"/>
            <a:ext cx="1967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b="1" dirty="0" smtClean="0">
                <a:solidFill>
                  <a:srgbClr val="0070C0"/>
                </a:solidFill>
              </a:rPr>
              <a:t>4. Students -After </a:t>
            </a:r>
            <a:r>
              <a:rPr lang="en-GB" altLang="ko-KR" b="1" dirty="0">
                <a:solidFill>
                  <a:srgbClr val="0070C0"/>
                </a:solidFill>
              </a:rPr>
              <a:t>Class </a:t>
            </a:r>
            <a:endParaRPr lang="en-GB" altLang="ko-KR" b="1" dirty="0" smtClean="0">
              <a:solidFill>
                <a:srgbClr val="0070C0"/>
              </a:solidFill>
            </a:endParaRPr>
          </a:p>
          <a:p>
            <a:pPr algn="ctr"/>
            <a:r>
              <a:rPr lang="en-GB" altLang="ko-KR" sz="1600" b="1" dirty="0" smtClean="0">
                <a:solidFill>
                  <a:srgbClr val="0070C0"/>
                </a:solidFill>
              </a:rPr>
              <a:t>(</a:t>
            </a:r>
            <a:r>
              <a:rPr lang="en-GB" altLang="ko-KR" sz="1600" b="1" dirty="0">
                <a:solidFill>
                  <a:srgbClr val="0070C0"/>
                </a:solidFill>
              </a:rPr>
              <a:t>At Home)</a:t>
            </a:r>
          </a:p>
          <a:p>
            <a:pPr algn="ctr"/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782161">
            <a:off x="1859278" y="2163183"/>
            <a:ext cx="1181171" cy="1572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Arrow 24"/>
          <p:cNvSpPr/>
          <p:nvPr/>
        </p:nvSpPr>
        <p:spPr>
          <a:xfrm>
            <a:off x="4864543" y="1796297"/>
            <a:ext cx="1719416" cy="15935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ight Arrow 25"/>
          <p:cNvSpPr/>
          <p:nvPr/>
        </p:nvSpPr>
        <p:spPr>
          <a:xfrm rot="8071044" flipV="1">
            <a:off x="5727529" y="3770654"/>
            <a:ext cx="1058998" cy="2087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170872" y="3771684"/>
            <a:ext cx="788283" cy="20665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40" y="4269153"/>
            <a:ext cx="1830397" cy="1658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6268" y="5814146"/>
            <a:ext cx="160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b="1" dirty="0" smtClean="0">
                <a:solidFill>
                  <a:srgbClr val="0070C0"/>
                </a:solidFill>
              </a:rPr>
              <a:t>4. Teacher – After Class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37"/>
    </mc:Choice>
    <mc:Fallback xmlns="">
      <p:transition spd="slow" advTm="1604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7333" y="2266132"/>
            <a:ext cx="14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 smtClean="0">
                <a:solidFill>
                  <a:srgbClr val="0070C0"/>
                </a:solidFill>
              </a:rPr>
              <a:t>1. Teacher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94" y="980728"/>
            <a:ext cx="1641921" cy="1296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837924"/>
            <a:ext cx="84605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existing technology to ease faculty and students into a flipped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PPT voiceover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yourself time for experimenting with tech tools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and methods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 TED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WSQ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PlayPosit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Edpuzzle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ScreenCast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Youtube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Channel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video lectures short (10-13 minutes is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ideal)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Buddy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up with one or more teaching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/ or tech-savvy students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 specific target for the flip 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try to do too much at once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4269085"/>
            <a:ext cx="7036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solidFill>
                  <a:srgbClr val="232323"/>
                </a:solidFill>
                <a:latin typeface="Roboto Slab"/>
              </a:rPr>
              <a:t> </a:t>
            </a:r>
            <a:endParaRPr lang="en-US" altLang="ko-KR" b="0" i="0" dirty="0">
              <a:solidFill>
                <a:srgbClr val="232323"/>
              </a:solidFill>
              <a:effectLst/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4139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79"/>
    </mc:Choice>
    <mc:Fallback xmlns="">
      <p:transition spd="slow" advTm="1798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Subtitle 2"/>
          <p:cNvSpPr>
            <a:spLocks noGrp="1"/>
          </p:cNvSpPr>
          <p:nvPr/>
        </p:nvSpPr>
        <p:spPr>
          <a:xfrm>
            <a:off x="498190" y="4437798"/>
            <a:ext cx="2298411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sz="5500" dirty="0" smtClean="0">
                <a:latin typeface="+mn-ea"/>
                <a:cs typeface="Arial Unicode MS" pitchFamily="50" charset="-127"/>
              </a:rPr>
              <a:t>Videos, reading, introduction to concepts, getting familiar with terms and phrases</a:t>
            </a:r>
            <a:endParaRPr lang="en-US" sz="5500" dirty="0">
              <a:latin typeface="+mn-ea"/>
              <a:cs typeface="Arial Unicode MS" pitchFamily="50" charset="-127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59" y="1033181"/>
            <a:ext cx="765054" cy="76847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409784" y="4472409"/>
            <a:ext cx="2266306" cy="1664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ea typeface="Arial Unicode MS" pitchFamily="50" charset="-127"/>
              <a:cs typeface="Arial Unicode MS" pitchFamily="50" charset="-127"/>
            </a:endParaRPr>
          </a:p>
          <a:p>
            <a:pPr algn="ctr"/>
            <a:r>
              <a:rPr lang="en-US" sz="1400" dirty="0" smtClean="0">
                <a:latin typeface="+mn-ea"/>
                <a:cs typeface="Arial Unicode MS" pitchFamily="50" charset="-127"/>
              </a:rPr>
              <a:t>Instructions, worksheets, online quizzes…</a:t>
            </a:r>
            <a:endParaRPr lang="en-US" sz="1400" dirty="0">
              <a:latin typeface="+mn-ea"/>
              <a:cs typeface="Arial Unicode MS" pitchFamily="50" charset="-127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7379" y="2722774"/>
            <a:ext cx="1804314" cy="186156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73" y="2738596"/>
            <a:ext cx="2081928" cy="184574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986" y="2722774"/>
            <a:ext cx="1952482" cy="182624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6518986" y="4274908"/>
            <a:ext cx="2382982" cy="186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ea typeface="Arial Unicode MS" pitchFamily="50" charset="-127"/>
              <a:cs typeface="Arial Unicode MS" pitchFamily="50" charset="-127"/>
            </a:endParaRPr>
          </a:p>
          <a:p>
            <a:r>
              <a:rPr lang="en-US" sz="1400" dirty="0" smtClean="0">
                <a:latin typeface="+mn-ea"/>
                <a:cs typeface="Arial Unicode MS" pitchFamily="50" charset="-127"/>
              </a:rPr>
              <a:t>Clear understanding of what to do in the next class? (bring in worksheet, questions, discussion groups, projects etc…</a:t>
            </a:r>
            <a:endParaRPr lang="en-US" sz="1400" dirty="0">
              <a:latin typeface="+mn-ea"/>
              <a:cs typeface="Arial Unicode MS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1987394"/>
            <a:ext cx="411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b="1" dirty="0" smtClean="0">
                <a:solidFill>
                  <a:srgbClr val="0070C0"/>
                </a:solidFill>
              </a:rPr>
              <a:t>2. Students Before Class (At home)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37"/>
    </mc:Choice>
    <mc:Fallback xmlns="">
      <p:transition spd="slow" advTm="697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0902"/>
            <a:ext cx="1323310" cy="99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71800" y="214113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 smtClean="0">
                <a:solidFill>
                  <a:srgbClr val="0070C0"/>
                </a:solidFill>
              </a:rPr>
              <a:t>3. Students &amp; Teacher During Class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60189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In </a:t>
            </a:r>
            <a:r>
              <a:rPr lang="en-US" altLang="ko-KR" b="1" dirty="0" smtClean="0"/>
              <a:t>class time </a:t>
            </a:r>
            <a:r>
              <a:rPr lang="en-US" altLang="ko-KR" dirty="0" smtClean="0"/>
              <a:t>is used for deeper engagement with content, while the teacher provides guidance through:</a:t>
            </a:r>
          </a:p>
          <a:p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Collaborative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Individual and group problem solving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Peer-based learning activities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1333" y="458112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The teacher can also: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Clarify points the students did not understand in the video and/or engage students in discussion/interaction about the topic of the video (WSQ)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Differentiate activities and give more one-to-one assistance</a:t>
            </a:r>
          </a:p>
        </p:txBody>
      </p:sp>
    </p:spTree>
    <p:extLst>
      <p:ext uri="{BB962C8B-B14F-4D97-AF65-F5344CB8AC3E}">
        <p14:creationId xmlns:p14="http://schemas.microsoft.com/office/powerpoint/2010/main" val="3966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28"/>
    </mc:Choice>
    <mc:Fallback xmlns="">
      <p:transition spd="slow" advTm="881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288" y="21416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>
                <a:solidFill>
                  <a:srgbClr val="0070C0"/>
                </a:solidFill>
              </a:rPr>
              <a:t>4</a:t>
            </a:r>
            <a:r>
              <a:rPr lang="en-GB" altLang="ko-KR" b="1" dirty="0" smtClean="0">
                <a:solidFill>
                  <a:srgbClr val="0070C0"/>
                </a:solidFill>
              </a:rPr>
              <a:t>. Students After Class (At Home)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952877"/>
            <a:ext cx="1136126" cy="113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894415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After class Students can do: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Projects, papers, creative things, review key concepts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874" y="410880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They can also: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Assess, discuss, summarize, synthesize, consolidate, evaluate, plan, reflect and prepare for the next class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0"/>
    </mc:Choice>
    <mc:Fallback xmlns="">
      <p:transition spd="slow" advTm="42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Flipped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Learning (Practical Focus)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219650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b="1" dirty="0">
                <a:solidFill>
                  <a:srgbClr val="0070C0"/>
                </a:solidFill>
              </a:rPr>
              <a:t>4</a:t>
            </a:r>
            <a:r>
              <a:rPr lang="en-GB" altLang="ko-KR" b="1" dirty="0" smtClean="0">
                <a:solidFill>
                  <a:srgbClr val="0070C0"/>
                </a:solidFill>
              </a:rPr>
              <a:t>. Teacher After Class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894415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After class Teachers: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Post any additional explanations or resources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Revise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Repeat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052736"/>
            <a:ext cx="1495950" cy="11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4"/>
    </mc:Choice>
    <mc:Fallback xmlns="">
      <p:transition spd="slow" advTm="265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387</Words>
  <Application>Microsoft Office PowerPoint</Application>
  <PresentationFormat>화면 슬라이드 쇼(4:3)</PresentationFormat>
  <Paragraphs>65</Paragraphs>
  <Slides>10</Slides>
  <Notes>1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Seanan</dc:creator>
  <cp:lastModifiedBy>Seanan</cp:lastModifiedBy>
  <cp:revision>27</cp:revision>
  <dcterms:created xsi:type="dcterms:W3CDTF">2017-09-06T22:46:18Z</dcterms:created>
  <dcterms:modified xsi:type="dcterms:W3CDTF">2018-01-05T03:36:57Z</dcterms:modified>
</cp:coreProperties>
</file>